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8" r:id="rId1"/>
    <p:sldMasterId id="2147483935" r:id="rId2"/>
  </p:sldMasterIdLst>
  <p:notesMasterIdLst>
    <p:notesMasterId r:id="rId34"/>
  </p:notesMasterIdLst>
  <p:sldIdLst>
    <p:sldId id="257" r:id="rId3"/>
    <p:sldId id="614" r:id="rId4"/>
    <p:sldId id="310" r:id="rId5"/>
    <p:sldId id="563" r:id="rId6"/>
    <p:sldId id="578" r:id="rId7"/>
    <p:sldId id="590" r:id="rId8"/>
    <p:sldId id="588" r:id="rId9"/>
    <p:sldId id="595" r:id="rId10"/>
    <p:sldId id="616" r:id="rId11"/>
    <p:sldId id="596" r:id="rId12"/>
    <p:sldId id="617" r:id="rId13"/>
    <p:sldId id="597" r:id="rId14"/>
    <p:sldId id="618" r:id="rId15"/>
    <p:sldId id="598" r:id="rId16"/>
    <p:sldId id="619" r:id="rId17"/>
    <p:sldId id="599" r:id="rId18"/>
    <p:sldId id="620" r:id="rId19"/>
    <p:sldId id="600" r:id="rId20"/>
    <p:sldId id="621" r:id="rId21"/>
    <p:sldId id="601" r:id="rId22"/>
    <p:sldId id="622" r:id="rId23"/>
    <p:sldId id="602" r:id="rId24"/>
    <p:sldId id="623" r:id="rId25"/>
    <p:sldId id="569" r:id="rId26"/>
    <p:sldId id="570" r:id="rId27"/>
    <p:sldId id="571" r:id="rId28"/>
    <p:sldId id="589" r:id="rId29"/>
    <p:sldId id="615" r:id="rId30"/>
    <p:sldId id="565" r:id="rId31"/>
    <p:sldId id="587" r:id="rId32"/>
    <p:sldId id="594"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43CCE18-DEA4-486C-B81A-57E1E14E4341}">
          <p14:sldIdLst>
            <p14:sldId id="257"/>
            <p14:sldId id="614"/>
            <p14:sldId id="310"/>
            <p14:sldId id="563"/>
            <p14:sldId id="578"/>
            <p14:sldId id="590"/>
            <p14:sldId id="588"/>
            <p14:sldId id="595"/>
            <p14:sldId id="616"/>
            <p14:sldId id="596"/>
            <p14:sldId id="617"/>
            <p14:sldId id="597"/>
            <p14:sldId id="618"/>
            <p14:sldId id="598"/>
            <p14:sldId id="619"/>
            <p14:sldId id="599"/>
            <p14:sldId id="620"/>
            <p14:sldId id="600"/>
            <p14:sldId id="621"/>
            <p14:sldId id="601"/>
            <p14:sldId id="622"/>
            <p14:sldId id="602"/>
            <p14:sldId id="623"/>
            <p14:sldId id="569"/>
            <p14:sldId id="570"/>
            <p14:sldId id="571"/>
            <p14:sldId id="589"/>
            <p14:sldId id="615"/>
            <p14:sldId id="565"/>
            <p14:sldId id="587"/>
            <p14:sldId id="59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 Haikuan" initials="LH" lastIdx="1" clrIdx="0">
    <p:extLst>
      <p:ext uri="{19B8F6BF-5375-455C-9EA6-DF929625EA0E}">
        <p15:presenceInfo xmlns:p15="http://schemas.microsoft.com/office/powerpoint/2012/main" userId="d5abb57b3bc7ec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66F54"/>
    <a:srgbClr val="8EA9B6"/>
    <a:srgbClr val="EA3121"/>
    <a:srgbClr val="FB7F50"/>
    <a:srgbClr val="EEF3E1"/>
    <a:srgbClr val="F0F4E3"/>
    <a:srgbClr val="8D472B"/>
    <a:srgbClr val="EDF2DE"/>
    <a:srgbClr val="FE7646"/>
    <a:srgbClr val="D063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66" autoAdjust="0"/>
    <p:restoredTop sz="81795" autoAdjust="0"/>
  </p:normalViewPr>
  <p:slideViewPr>
    <p:cSldViewPr snapToGrid="0">
      <p:cViewPr varScale="1">
        <p:scale>
          <a:sx n="70" d="100"/>
          <a:sy n="70" d="100"/>
        </p:scale>
        <p:origin x="1411" y="43"/>
      </p:cViewPr>
      <p:guideLst/>
    </p:cSldViewPr>
  </p:slideViewPr>
  <p:outlineViewPr>
    <p:cViewPr>
      <p:scale>
        <a:sx n="33" d="100"/>
        <a:sy n="33" d="100"/>
      </p:scale>
      <p:origin x="0" y="-72101"/>
    </p:cViewPr>
  </p:outlineViewPr>
  <p:notesTextViewPr>
    <p:cViewPr>
      <p:scale>
        <a:sx n="1" d="1"/>
        <a:sy n="1" d="1"/>
      </p:scale>
      <p:origin x="0" y="0"/>
    </p:cViewPr>
  </p:notesTextViewPr>
  <p:sorterViewPr>
    <p:cViewPr>
      <p:scale>
        <a:sx n="100" d="100"/>
        <a:sy n="100" d="100"/>
      </p:scale>
      <p:origin x="0" y="-1987"/>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F3E07F-129B-43E7-B0E5-5DA63CAFB1AC}" type="datetimeFigureOut">
              <a:rPr lang="zh-CN" altLang="en-US" smtClean="0"/>
              <a:t>2023/3/19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02B34D-E8EF-4A1F-A049-EE27E58122A4}" type="slidenum">
              <a:rPr lang="zh-CN" altLang="en-US" smtClean="0"/>
              <a:t>‹#›</a:t>
            </a:fld>
            <a:endParaRPr lang="zh-CN" altLang="en-US"/>
          </a:p>
        </p:txBody>
      </p:sp>
    </p:spTree>
    <p:extLst>
      <p:ext uri="{BB962C8B-B14F-4D97-AF65-F5344CB8AC3E}">
        <p14:creationId xmlns:p14="http://schemas.microsoft.com/office/powerpoint/2010/main" val="4199383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verylib.com/QiKan/76904W/index.htm"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www.verylib.com/QiKan/76904W/200606/index.htm"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4800" kern="1200" dirty="0">
                <a:solidFill>
                  <a:schemeClr val="tx1"/>
                </a:solidFill>
                <a:effectLst/>
                <a:latin typeface="+mn-lt"/>
                <a:ea typeface="+mn-ea"/>
                <a:cs typeface="+mn-cs"/>
              </a:rPr>
              <a:t>The title of the course is “Software Development Paradigm in the Era of Big Data”.</a:t>
            </a:r>
            <a:endParaRPr lang="zh-CN" altLang="zh-CN" sz="4800" kern="1200" dirty="0">
              <a:solidFill>
                <a:schemeClr val="tx1"/>
              </a:solidFill>
              <a:effectLst/>
              <a:latin typeface="+mn-lt"/>
              <a:ea typeface="+mn-ea"/>
              <a:cs typeface="+mn-cs"/>
            </a:endParaRPr>
          </a:p>
          <a:p>
            <a:endParaRPr lang="en-US" sz="2800" dirty="0"/>
          </a:p>
        </p:txBody>
      </p:sp>
      <p:sp>
        <p:nvSpPr>
          <p:cNvPr id="4" name="灯片编号占位符 3"/>
          <p:cNvSpPr>
            <a:spLocks noGrp="1"/>
          </p:cNvSpPr>
          <p:nvPr>
            <p:ph type="sldNum" sz="quarter" idx="10"/>
          </p:nvPr>
        </p:nvSpPr>
        <p:spPr/>
        <p:txBody>
          <a:bodyPr/>
          <a:lstStyle/>
          <a:p>
            <a:fld id="{528DB0EC-AE98-40B3-AD9A-8EB4F04267C7}"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302855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11</a:t>
            </a:fld>
            <a:endParaRPr lang="zh-CN" altLang="en-US"/>
          </a:p>
        </p:txBody>
      </p:sp>
    </p:spTree>
    <p:extLst>
      <p:ext uri="{BB962C8B-B14F-4D97-AF65-F5344CB8AC3E}">
        <p14:creationId xmlns:p14="http://schemas.microsoft.com/office/powerpoint/2010/main" val="2045514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12</a:t>
            </a:fld>
            <a:endParaRPr lang="zh-CN" altLang="en-US"/>
          </a:p>
        </p:txBody>
      </p:sp>
    </p:spTree>
    <p:extLst>
      <p:ext uri="{BB962C8B-B14F-4D97-AF65-F5344CB8AC3E}">
        <p14:creationId xmlns:p14="http://schemas.microsoft.com/office/powerpoint/2010/main" val="1735142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15</a:t>
            </a:fld>
            <a:endParaRPr lang="zh-CN" altLang="en-US"/>
          </a:p>
        </p:txBody>
      </p:sp>
    </p:spTree>
    <p:extLst>
      <p:ext uri="{BB962C8B-B14F-4D97-AF65-F5344CB8AC3E}">
        <p14:creationId xmlns:p14="http://schemas.microsoft.com/office/powerpoint/2010/main" val="3910209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17</a:t>
            </a:fld>
            <a:endParaRPr lang="zh-CN" altLang="en-US"/>
          </a:p>
        </p:txBody>
      </p:sp>
    </p:spTree>
    <p:extLst>
      <p:ext uri="{BB962C8B-B14F-4D97-AF65-F5344CB8AC3E}">
        <p14:creationId xmlns:p14="http://schemas.microsoft.com/office/powerpoint/2010/main" val="3868850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20</a:t>
            </a:fld>
            <a:endParaRPr lang="zh-CN" altLang="en-US"/>
          </a:p>
        </p:txBody>
      </p:sp>
    </p:spTree>
    <p:extLst>
      <p:ext uri="{BB962C8B-B14F-4D97-AF65-F5344CB8AC3E}">
        <p14:creationId xmlns:p14="http://schemas.microsoft.com/office/powerpoint/2010/main" val="263914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22</a:t>
            </a:fld>
            <a:endParaRPr lang="zh-CN" altLang="en-US"/>
          </a:p>
        </p:txBody>
      </p:sp>
    </p:spTree>
    <p:extLst>
      <p:ext uri="{BB962C8B-B14F-4D97-AF65-F5344CB8AC3E}">
        <p14:creationId xmlns:p14="http://schemas.microsoft.com/office/powerpoint/2010/main" val="1734918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23</a:t>
            </a:fld>
            <a:endParaRPr lang="zh-CN" altLang="en-US"/>
          </a:p>
        </p:txBody>
      </p:sp>
    </p:spTree>
    <p:extLst>
      <p:ext uri="{BB962C8B-B14F-4D97-AF65-F5344CB8AC3E}">
        <p14:creationId xmlns:p14="http://schemas.microsoft.com/office/powerpoint/2010/main" val="10846449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a:t>
            </a:r>
          </a:p>
        </p:txBody>
      </p:sp>
      <p:sp>
        <p:nvSpPr>
          <p:cNvPr id="4" name="灯片编号占位符 3"/>
          <p:cNvSpPr>
            <a:spLocks noGrp="1"/>
          </p:cNvSpPr>
          <p:nvPr>
            <p:ph type="sldNum" sz="quarter" idx="10"/>
          </p:nvPr>
        </p:nvSpPr>
        <p:spPr/>
        <p:txBody>
          <a:bodyPr/>
          <a:lstStyle/>
          <a:p>
            <a:fld id="{8D02B34D-E8EF-4A1F-A049-EE27E58122A4}" type="slidenum">
              <a:rPr lang="zh-CN" altLang="en-US" smtClean="0"/>
              <a:t>26</a:t>
            </a:fld>
            <a:endParaRPr lang="zh-CN" altLang="en-US"/>
          </a:p>
        </p:txBody>
      </p:sp>
    </p:spTree>
    <p:extLst>
      <p:ext uri="{BB962C8B-B14F-4D97-AF65-F5344CB8AC3E}">
        <p14:creationId xmlns:p14="http://schemas.microsoft.com/office/powerpoint/2010/main" val="3288294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28DB0EC-AE98-40B3-AD9A-8EB4F04267C7}"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2870478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28</a:t>
            </a:fld>
            <a:endParaRPr lang="zh-CN" altLang="en-US"/>
          </a:p>
        </p:txBody>
      </p:sp>
    </p:spTree>
    <p:extLst>
      <p:ext uri="{BB962C8B-B14F-4D97-AF65-F5344CB8AC3E}">
        <p14:creationId xmlns:p14="http://schemas.microsoft.com/office/powerpoint/2010/main" val="4097893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02B34D-E8EF-4A1F-A049-EE27E58122A4}" type="slidenum">
              <a:rPr lang="zh-CN" altLang="en-US" smtClean="0"/>
              <a:t>2</a:t>
            </a:fld>
            <a:endParaRPr lang="zh-CN" altLang="en-US"/>
          </a:p>
        </p:txBody>
      </p:sp>
    </p:spTree>
    <p:extLst>
      <p:ext uri="{BB962C8B-B14F-4D97-AF65-F5344CB8AC3E}">
        <p14:creationId xmlns:p14="http://schemas.microsoft.com/office/powerpoint/2010/main" val="18293443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29</a:t>
            </a:fld>
            <a:endParaRPr lang="zh-CN" altLang="en-US"/>
          </a:p>
        </p:txBody>
      </p:sp>
    </p:spTree>
    <p:extLst>
      <p:ext uri="{BB962C8B-B14F-4D97-AF65-F5344CB8AC3E}">
        <p14:creationId xmlns:p14="http://schemas.microsoft.com/office/powerpoint/2010/main" val="2725495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30</a:t>
            </a:fld>
            <a:endParaRPr lang="zh-CN" altLang="en-US"/>
          </a:p>
        </p:txBody>
      </p:sp>
    </p:spTree>
    <p:extLst>
      <p:ext uri="{BB962C8B-B14F-4D97-AF65-F5344CB8AC3E}">
        <p14:creationId xmlns:p14="http://schemas.microsoft.com/office/powerpoint/2010/main" val="1990823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6">
            <a:extLst>
              <a:ext uri="{FF2B5EF4-FFF2-40B4-BE49-F238E27FC236}">
                <a16:creationId xmlns:a16="http://schemas.microsoft.com/office/drawing/2014/main" id="{3C1630AF-CA46-B7AD-999E-717F3FE1A03F}"/>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eaLnBrk="1" hangingPunct="1"/>
            <a:r>
              <a:rPr lang="en-US" altLang="zh-CN" sz="1200"/>
              <a:t>Professional Lecture Series</a:t>
            </a:r>
          </a:p>
        </p:txBody>
      </p:sp>
      <p:sp>
        <p:nvSpPr>
          <p:cNvPr id="34819" name="Rectangle 7">
            <a:extLst>
              <a:ext uri="{FF2B5EF4-FFF2-40B4-BE49-F238E27FC236}">
                <a16:creationId xmlns:a16="http://schemas.microsoft.com/office/drawing/2014/main" id="{A4B6580F-4A72-BC24-DDC2-290D0FB6C6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eaLnBrk="1" hangingPunct="1"/>
            <a:fld id="{B5F01271-F5BB-412D-8E93-37CD2F1DA056}" type="slidenum">
              <a:rPr lang="en-US" altLang="zh-CN" sz="1200"/>
              <a:pPr eaLnBrk="1" hangingPunct="1"/>
              <a:t>3</a:t>
            </a:fld>
            <a:endParaRPr lang="en-US" altLang="zh-CN" sz="1200"/>
          </a:p>
        </p:txBody>
      </p:sp>
      <p:sp>
        <p:nvSpPr>
          <p:cNvPr id="34820" name="Rectangle 2">
            <a:extLst>
              <a:ext uri="{FF2B5EF4-FFF2-40B4-BE49-F238E27FC236}">
                <a16:creationId xmlns:a16="http://schemas.microsoft.com/office/drawing/2014/main" id="{BB592C55-0169-B328-F3F7-F61A41EEE2F4}"/>
              </a:ext>
            </a:extLst>
          </p:cNvPr>
          <p:cNvSpPr>
            <a:spLocks noGrp="1" noRot="1" noChangeAspect="1" noChangeArrowheads="1" noTextEdit="1"/>
          </p:cNvSpPr>
          <p:nvPr>
            <p:ph type="sldImg"/>
          </p:nvPr>
        </p:nvSpPr>
        <p:spPr>
          <a:ln/>
        </p:spPr>
      </p:sp>
      <p:sp>
        <p:nvSpPr>
          <p:cNvPr id="34821" name="Rectangle 3">
            <a:extLst>
              <a:ext uri="{FF2B5EF4-FFF2-40B4-BE49-F238E27FC236}">
                <a16:creationId xmlns:a16="http://schemas.microsoft.com/office/drawing/2014/main" id="{FAD1EC84-FF9A-F8DB-C184-95666B390C7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dirty="0">
                <a:solidFill>
                  <a:schemeClr val="tx2"/>
                </a:solidFill>
                <a:latin typeface="Arial" panose="020B0604020202020204" pitchFamily="34" charset="0"/>
                <a:ea typeface="STLiti" panose="02010800040101010101" pitchFamily="2" charset="-122"/>
              </a:rPr>
              <a:t>[1] Agriculture:</a:t>
            </a:r>
            <a:r>
              <a:rPr lang="en-US" altLang="zh-CN" dirty="0">
                <a:latin typeface="Arial" panose="020B0604020202020204" pitchFamily="34" charset="0"/>
                <a:ea typeface="STLiti" panose="02010800040101010101" pitchFamily="2" charset="-122"/>
              </a:rPr>
              <a:t> The third largest exporting country</a:t>
            </a:r>
            <a:r>
              <a:rPr lang="en-US" altLang="zh-CN" sz="1600" dirty="0">
                <a:latin typeface="Arial" panose="020B0604020202020204" pitchFamily="34" charset="0"/>
              </a:rPr>
              <a:t> ---</a:t>
            </a:r>
            <a:r>
              <a:rPr lang="en-US" altLang="zh-CN" dirty="0">
                <a:solidFill>
                  <a:schemeClr val="accent2"/>
                </a:solidFill>
                <a:latin typeface="Arial" panose="020B0604020202020204" pitchFamily="34" charset="0"/>
              </a:rPr>
              <a:t>http://www.99sj.com/Article/6597.htm</a:t>
            </a:r>
          </a:p>
          <a:p>
            <a:pPr eaLnBrk="1" hangingPunct="1"/>
            <a:r>
              <a:rPr lang="en-US" altLang="zh-CN" sz="1000" b="1" dirty="0">
                <a:latin typeface="STKaiti" panose="02010600040101010101" pitchFamily="2" charset="-122"/>
                <a:ea typeface="STKaiti" panose="02010600040101010101" pitchFamily="2" charset="-122"/>
              </a:rPr>
              <a:t>[2]</a:t>
            </a:r>
            <a:r>
              <a:rPr lang="zh-CN" altLang="en-US" sz="1000" b="1" dirty="0">
                <a:latin typeface="STKaiti" panose="02010600040101010101" pitchFamily="2" charset="-122"/>
                <a:ea typeface="STKaiti" panose="02010600040101010101" pitchFamily="2" charset="-122"/>
              </a:rPr>
              <a:t>李先德</a:t>
            </a:r>
            <a:r>
              <a:rPr lang="en-US" altLang="zh-CN" sz="1000" b="1" dirty="0">
                <a:latin typeface="STKaiti" panose="02010600040101010101" pitchFamily="2" charset="-122"/>
                <a:ea typeface="STKaiti" panose="02010600040101010101" pitchFamily="2" charset="-122"/>
              </a:rPr>
              <a:t>,“</a:t>
            </a:r>
            <a:r>
              <a:rPr lang="zh-CN" altLang="en-US" sz="1000" b="1" dirty="0">
                <a:latin typeface="STKaiti" panose="02010600040101010101" pitchFamily="2" charset="-122"/>
                <a:ea typeface="STKaiti" panose="02010600040101010101" pitchFamily="2" charset="-122"/>
              </a:rPr>
              <a:t>中国农产品贸易的世界地位及其特点” 中国农业科学院农业经济与发展研究所</a:t>
            </a:r>
            <a:r>
              <a:rPr lang="en-US" altLang="zh-CN" sz="1000" b="1" dirty="0">
                <a:latin typeface="STKaiti" panose="02010600040101010101" pitchFamily="2" charset="-122"/>
                <a:ea typeface="STKaiti" panose="02010600040101010101" pitchFamily="2" charset="-122"/>
              </a:rPr>
              <a:t>,《</a:t>
            </a:r>
            <a:r>
              <a:rPr lang="zh-CN" altLang="en-US" sz="1000" b="1" dirty="0">
                <a:latin typeface="STKaiti" panose="02010600040101010101" pitchFamily="2" charset="-122"/>
                <a:ea typeface="STKaiti" panose="02010600040101010101" pitchFamily="2" charset="-122"/>
                <a:hlinkClick r:id="rId3"/>
              </a:rPr>
              <a:t>农业展望</a:t>
            </a:r>
            <a:r>
              <a:rPr lang="en-US" altLang="zh-CN" sz="1000" b="1" dirty="0">
                <a:latin typeface="STKaiti" panose="02010600040101010101" pitchFamily="2" charset="-122"/>
                <a:ea typeface="STKaiti" panose="02010600040101010101" pitchFamily="2" charset="-122"/>
              </a:rPr>
              <a:t>》 </a:t>
            </a:r>
            <a:r>
              <a:rPr lang="en-US" altLang="zh-CN" sz="1000" b="1" dirty="0">
                <a:latin typeface="STKaiti" panose="02010600040101010101" pitchFamily="2" charset="-122"/>
                <a:ea typeface="STKaiti" panose="02010600040101010101" pitchFamily="2" charset="-122"/>
                <a:hlinkClick r:id="rId4"/>
              </a:rPr>
              <a:t>2006</a:t>
            </a:r>
            <a:r>
              <a:rPr lang="zh-CN" altLang="en-US" sz="1000" b="1" dirty="0">
                <a:latin typeface="STKaiti" panose="02010600040101010101" pitchFamily="2" charset="-122"/>
                <a:ea typeface="STKaiti" panose="02010600040101010101" pitchFamily="2" charset="-122"/>
                <a:hlinkClick r:id="rId4"/>
              </a:rPr>
              <a:t>年</a:t>
            </a:r>
            <a:r>
              <a:rPr lang="en-US" altLang="zh-CN" sz="1000" b="1" dirty="0">
                <a:latin typeface="STKaiti" panose="02010600040101010101" pitchFamily="2" charset="-122"/>
                <a:ea typeface="STKaiti" panose="02010600040101010101" pitchFamily="2" charset="-122"/>
                <a:hlinkClick r:id="rId4"/>
              </a:rPr>
              <a:t>06</a:t>
            </a:r>
            <a:r>
              <a:rPr lang="zh-CN" altLang="en-US" sz="1000" b="1" dirty="0">
                <a:latin typeface="STKaiti" panose="02010600040101010101" pitchFamily="2" charset="-122"/>
                <a:ea typeface="STKaiti" panose="02010600040101010101" pitchFamily="2" charset="-122"/>
                <a:hlinkClick r:id="rId4"/>
              </a:rPr>
              <a:t>期</a:t>
            </a:r>
            <a:r>
              <a:rPr lang="zh-CN" altLang="en-US" sz="1000" b="1" dirty="0">
                <a:latin typeface="Arial" panose="020B0604020202020204" pitchFamily="34" charset="0"/>
                <a:hlinkClick r:id="rId4"/>
              </a:rPr>
              <a:t> </a:t>
            </a:r>
            <a:endParaRPr lang="zh-CN" altLang="en-US" sz="1000" b="1" dirty="0">
              <a:latin typeface="Arial" panose="020B0604020202020204" pitchFamily="34" charset="0"/>
            </a:endParaRPr>
          </a:p>
          <a:p>
            <a:pPr eaLnBrk="1" hangingPunct="1"/>
            <a:r>
              <a:rPr lang="zh-CN" altLang="en-US" sz="1000" b="1"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根据的统计</a:t>
            </a:r>
            <a:r>
              <a:rPr lang="en-US" altLang="zh-CN" sz="1000" dirty="0">
                <a:latin typeface="STKaiti" panose="02010600040101010101" pitchFamily="2" charset="-122"/>
                <a:ea typeface="STKaiti" panose="02010600040101010101" pitchFamily="2" charset="-122"/>
              </a:rPr>
              <a:t>,2004</a:t>
            </a:r>
            <a:r>
              <a:rPr lang="zh-CN" altLang="en-US" sz="1000" dirty="0">
                <a:latin typeface="STKaiti" panose="02010600040101010101" pitchFamily="2" charset="-122"/>
                <a:ea typeface="STKaiti" panose="02010600040101010101" pitchFamily="2" charset="-122"/>
              </a:rPr>
              <a:t>年世界农产品出</a:t>
            </a:r>
            <a:r>
              <a:rPr lang="en-US" altLang="zh-CN" sz="1000" dirty="0">
                <a:latin typeface="STKaiti" panose="02010600040101010101" pitchFamily="2" charset="-122"/>
                <a:ea typeface="STKaiti" panose="02010600040101010101" pitchFamily="2" charset="-122"/>
              </a:rPr>
              <a:t>13</a:t>
            </a:r>
            <a:r>
              <a:rPr lang="zh-CN" altLang="en-US" sz="1000" dirty="0">
                <a:latin typeface="STKaiti" panose="02010600040101010101" pitchFamily="2" charset="-122"/>
                <a:ea typeface="STKaiti" panose="02010600040101010101" pitchFamily="2" charset="-122"/>
              </a:rPr>
              <a:t>总金额为</a:t>
            </a:r>
            <a:r>
              <a:rPr lang="en-US" altLang="zh-CN" sz="1000" dirty="0">
                <a:latin typeface="STKaiti" panose="02010600040101010101" pitchFamily="2" charset="-122"/>
                <a:ea typeface="STKaiti" panose="02010600040101010101" pitchFamily="2" charset="-122"/>
              </a:rPr>
              <a:t>7831</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排名前</a:t>
            </a:r>
            <a:r>
              <a:rPr lang="en-US" altLang="zh-CN" sz="1000" dirty="0">
                <a:latin typeface="STKaiti" panose="02010600040101010101" pitchFamily="2" charset="-122"/>
                <a:ea typeface="STKaiti" panose="02010600040101010101" pitchFamily="2" charset="-122"/>
              </a:rPr>
              <a:t>15</a:t>
            </a:r>
            <a:r>
              <a:rPr lang="zh-CN" altLang="en-US" sz="1000" dirty="0">
                <a:latin typeface="STKaiti" panose="02010600040101010101" pitchFamily="2" charset="-122"/>
                <a:ea typeface="STKaiti" panose="02010600040101010101" pitchFamily="2" charset="-122"/>
              </a:rPr>
              <a:t>位国家的出口占了</a:t>
            </a:r>
            <a:r>
              <a:rPr lang="en-US" altLang="zh-CN" sz="1000" dirty="0">
                <a:latin typeface="STKaiti" panose="02010600040101010101" pitchFamily="2" charset="-122"/>
                <a:ea typeface="STKaiti" panose="02010600040101010101" pitchFamily="2" charset="-122"/>
              </a:rPr>
              <a:t>66%.</a:t>
            </a:r>
            <a:r>
              <a:rPr lang="zh-CN" altLang="en-US" sz="1000" dirty="0">
                <a:latin typeface="STKaiti" panose="02010600040101010101" pitchFamily="2" charset="-122"/>
                <a:ea typeface="STKaiti" panose="02010600040101010101" pitchFamily="2" charset="-122"/>
              </a:rPr>
              <a:t>其中</a:t>
            </a:r>
            <a:r>
              <a:rPr lang="en-US" altLang="zh-CN" sz="1000" dirty="0">
                <a:latin typeface="STKaiti" panose="02010600040101010101" pitchFamily="2" charset="-122"/>
                <a:ea typeface="STKaiti" panose="02010600040101010101" pitchFamily="2" charset="-122"/>
              </a:rPr>
              <a:t>,</a:t>
            </a:r>
          </a:p>
          <a:p>
            <a:pPr eaLnBrk="1" hangingPunct="1"/>
            <a:r>
              <a:rPr lang="zh-CN" altLang="en-US" sz="1000" dirty="0">
                <a:latin typeface="STKaiti" panose="02010600040101010101" pitchFamily="2" charset="-122"/>
                <a:ea typeface="STKaiti" panose="02010600040101010101" pitchFamily="2" charset="-122"/>
              </a:rPr>
              <a:t>美国的农产品出口额为</a:t>
            </a:r>
            <a:r>
              <a:rPr lang="en-US" altLang="zh-CN" sz="1000" dirty="0">
                <a:latin typeface="STKaiti" panose="02010600040101010101" pitchFamily="2" charset="-122"/>
                <a:ea typeface="STKaiti" panose="02010600040101010101" pitchFamily="2" charset="-122"/>
              </a:rPr>
              <a:t>795.67</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位居第一</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占世界农产品总出口份额的</a:t>
            </a:r>
            <a:r>
              <a:rPr lang="en-US" altLang="zh-CN" sz="1000" dirty="0">
                <a:latin typeface="STKaiti" panose="02010600040101010101" pitchFamily="2" charset="-122"/>
                <a:ea typeface="STKaiti" panose="02010600040101010101" pitchFamily="2" charset="-122"/>
              </a:rPr>
              <a:t>10.2%;</a:t>
            </a:r>
          </a:p>
          <a:p>
            <a:pPr eaLnBrk="1" hangingPunct="1"/>
            <a:r>
              <a:rPr lang="zh-CN" altLang="en-US" sz="1000" dirty="0">
                <a:solidFill>
                  <a:srgbClr val="FF3300"/>
                </a:solidFill>
                <a:latin typeface="STKaiti" panose="02010600040101010101" pitchFamily="2" charset="-122"/>
                <a:ea typeface="STKaiti" panose="02010600040101010101" pitchFamily="2" charset="-122"/>
              </a:rPr>
              <a:t>荷兰位居第二</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出口额为</a:t>
            </a:r>
            <a:r>
              <a:rPr lang="en-US" altLang="zh-CN" sz="1000" dirty="0">
                <a:latin typeface="STKaiti" panose="02010600040101010101" pitchFamily="2" charset="-122"/>
                <a:ea typeface="STKaiti" panose="02010600040101010101" pitchFamily="2" charset="-122"/>
              </a:rPr>
              <a:t>656.4</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a:t>
            </a:r>
            <a:r>
              <a:rPr lang="en-US" altLang="zh-CN" sz="1000" dirty="0">
                <a:latin typeface="STKaiti" panose="02010600040101010101" pitchFamily="2" charset="-122"/>
                <a:ea typeface="STKaiti" panose="02010600040101010101" pitchFamily="2" charset="-122"/>
              </a:rPr>
              <a:t>8.4%;</a:t>
            </a:r>
          </a:p>
          <a:p>
            <a:pPr eaLnBrk="1" hangingPunct="1"/>
            <a:r>
              <a:rPr lang="zh-CN" altLang="en-US" sz="1000" dirty="0">
                <a:latin typeface="STKaiti" panose="02010600040101010101" pitchFamily="2" charset="-122"/>
                <a:ea typeface="STKaiti" panose="02010600040101010101" pitchFamily="2" charset="-122"/>
              </a:rPr>
              <a:t>第三位是法国</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出口额为</a:t>
            </a:r>
            <a:r>
              <a:rPr lang="en-US" altLang="zh-CN" sz="1000" dirty="0">
                <a:latin typeface="STKaiti" panose="02010600040101010101" pitchFamily="2" charset="-122"/>
                <a:ea typeface="STKaiti" panose="02010600040101010101" pitchFamily="2" charset="-122"/>
              </a:rPr>
              <a:t>510.61</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a:t>
            </a:r>
            <a:r>
              <a:rPr lang="en-US" altLang="zh-CN" sz="1000" dirty="0">
                <a:latin typeface="STKaiti" panose="02010600040101010101" pitchFamily="2" charset="-122"/>
                <a:ea typeface="STKaiti" panose="02010600040101010101" pitchFamily="2" charset="-122"/>
              </a:rPr>
              <a:t>6.5%;</a:t>
            </a:r>
          </a:p>
          <a:p>
            <a:pPr eaLnBrk="1" hangingPunct="1"/>
            <a:r>
              <a:rPr lang="zh-CN" altLang="en-US" sz="1000" dirty="0">
                <a:latin typeface="STKaiti" panose="02010600040101010101" pitchFamily="2" charset="-122"/>
                <a:ea typeface="STKaiti" panose="02010600040101010101" pitchFamily="2" charset="-122"/>
              </a:rPr>
              <a:t>德国名列第四</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出口额为</a:t>
            </a:r>
            <a:r>
              <a:rPr lang="en-US" altLang="zh-CN" sz="1000" dirty="0">
                <a:latin typeface="STKaiti" panose="02010600040101010101" pitchFamily="2" charset="-122"/>
                <a:ea typeface="STKaiti" panose="02010600040101010101" pitchFamily="2" charset="-122"/>
              </a:rPr>
              <a:t>435.91</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a:t>
            </a:r>
            <a:r>
              <a:rPr lang="en-US" altLang="zh-CN" sz="1000" dirty="0">
                <a:latin typeface="STKaiti" panose="02010600040101010101" pitchFamily="2" charset="-122"/>
                <a:ea typeface="STKaiti" panose="02010600040101010101" pitchFamily="2" charset="-122"/>
              </a:rPr>
              <a:t>5.6%;</a:t>
            </a:r>
            <a:r>
              <a:rPr lang="zh-CN" altLang="en-US" sz="1000" dirty="0">
                <a:latin typeface="STKaiti" panose="02010600040101010101" pitchFamily="2" charset="-122"/>
                <a:ea typeface="STKaiti" panose="02010600040101010101" pitchFamily="2" charset="-122"/>
              </a:rPr>
              <a:t>第五位是加拿大</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出口额为</a:t>
            </a:r>
            <a:r>
              <a:rPr lang="en-US" altLang="zh-CN" sz="1000" dirty="0">
                <a:latin typeface="STKaiti" panose="02010600040101010101" pitchFamily="2" charset="-122"/>
                <a:ea typeface="STKaiti" panose="02010600040101010101" pitchFamily="2" charset="-122"/>
              </a:rPr>
              <a:t>401</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a:t>
            </a:r>
            <a:r>
              <a:rPr lang="en-US" altLang="zh-CN" sz="1000" dirty="0">
                <a:latin typeface="STKaiti" panose="02010600040101010101" pitchFamily="2" charset="-122"/>
                <a:ea typeface="STKaiti" panose="02010600040101010101" pitchFamily="2" charset="-122"/>
              </a:rPr>
              <a:t>5.1%.</a:t>
            </a:r>
          </a:p>
          <a:p>
            <a:pPr eaLnBrk="1" hangingPunct="1"/>
            <a:r>
              <a:rPr lang="zh-CN" altLang="en-US" sz="1000" dirty="0">
                <a:latin typeface="STKaiti" panose="02010600040101010101" pitchFamily="2" charset="-122"/>
                <a:ea typeface="STKaiti" panose="02010600040101010101" pitchFamily="2" charset="-122"/>
              </a:rPr>
              <a:t>中国名列第十</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如果把欧盟作为一个整体来看待</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则中国排名第五</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出口额为</a:t>
            </a:r>
            <a:r>
              <a:rPr lang="en-US" altLang="zh-CN" sz="1000" dirty="0">
                <a:latin typeface="STKaiti" panose="02010600040101010101" pitchFamily="2" charset="-122"/>
                <a:ea typeface="STKaiti" panose="02010600040101010101" pitchFamily="2" charset="-122"/>
              </a:rPr>
              <a:t>241.21</a:t>
            </a:r>
            <a:r>
              <a:rPr lang="zh-CN" altLang="en-US" sz="1000" dirty="0">
                <a:latin typeface="STKaiti" panose="02010600040101010101" pitchFamily="2" charset="-122"/>
                <a:ea typeface="STKaiti" panose="02010600040101010101" pitchFamily="2" charset="-122"/>
              </a:rPr>
              <a:t>亿美元</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占</a:t>
            </a:r>
            <a:r>
              <a:rPr lang="en-US" altLang="zh-CN" sz="1000" dirty="0">
                <a:latin typeface="STKaiti" panose="02010600040101010101" pitchFamily="2" charset="-122"/>
                <a:ea typeface="STKaiti" panose="02010600040101010101" pitchFamily="2" charset="-122"/>
              </a:rPr>
              <a:t>3.1%”.</a:t>
            </a:r>
            <a:r>
              <a:rPr lang="en-US" altLang="zh-CN" b="1" dirty="0">
                <a:latin typeface="STKaiti" panose="02010600040101010101" pitchFamily="2" charset="-122"/>
                <a:ea typeface="STKaiti" panose="02010600040101010101" pitchFamily="2" charset="-122"/>
              </a:rPr>
              <a:t> </a:t>
            </a:r>
          </a:p>
          <a:p>
            <a:pPr eaLnBrk="1" hangingPunct="1"/>
            <a:r>
              <a:rPr lang="zh-CN" altLang="en-US" sz="1000" dirty="0">
                <a:latin typeface="STKaiti" panose="02010600040101010101" pitchFamily="2" charset="-122"/>
                <a:ea typeface="STKaiti" panose="02010600040101010101" pitchFamily="2" charset="-122"/>
              </a:rPr>
              <a:t>尤其值得注意的是</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中国</a:t>
            </a:r>
            <a:r>
              <a:rPr lang="en-US" altLang="zh-CN" sz="1000" dirty="0">
                <a:latin typeface="STKaiti" panose="02010600040101010101" pitchFamily="2" charset="-122"/>
                <a:ea typeface="STKaiti" panose="02010600040101010101" pitchFamily="2" charset="-122"/>
              </a:rPr>
              <a:t>2004</a:t>
            </a:r>
            <a:r>
              <a:rPr lang="zh-CN" altLang="en-US" sz="1000" dirty="0">
                <a:latin typeface="STKaiti" panose="02010600040101010101" pitchFamily="2" charset="-122"/>
                <a:ea typeface="STKaiti" panose="02010600040101010101" pitchFamily="2" charset="-122"/>
              </a:rPr>
              <a:t>年的农产品进口十分迅猛</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根据的数据</a:t>
            </a:r>
            <a:r>
              <a:rPr lang="en-US" altLang="zh-CN" sz="1000" dirty="0">
                <a:latin typeface="STKaiti" panose="02010600040101010101" pitchFamily="2" charset="-122"/>
                <a:ea typeface="STKaiti" panose="02010600040101010101" pitchFamily="2" charset="-122"/>
              </a:rPr>
              <a:t>,</a:t>
            </a:r>
            <a:r>
              <a:rPr lang="zh-CN" altLang="en-US" sz="1000" dirty="0">
                <a:latin typeface="STKaiti" panose="02010600040101010101" pitchFamily="2" charset="-122"/>
                <a:ea typeface="STKaiti" panose="02010600040101010101" pitchFamily="2" charset="-122"/>
              </a:rPr>
              <a:t>进口比上年增长</a:t>
            </a:r>
            <a:r>
              <a:rPr lang="en-US" altLang="zh-CN" sz="1000" dirty="0">
                <a:latin typeface="STKaiti" panose="02010600040101010101" pitchFamily="2" charset="-122"/>
                <a:ea typeface="STKaiti" panose="02010600040101010101" pitchFamily="2" charset="-122"/>
              </a:rPr>
              <a:t>39%;</a:t>
            </a:r>
            <a:r>
              <a:rPr lang="zh-CN" altLang="en-US" sz="1000" dirty="0">
                <a:latin typeface="STKaiti" panose="02010600040101010101" pitchFamily="2" charset="-122"/>
                <a:ea typeface="STKaiti" panose="02010600040101010101" pitchFamily="2" charset="-122"/>
              </a:rPr>
              <a:t>根据中国海关的统计则增长了</a:t>
            </a:r>
            <a:r>
              <a:rPr lang="en-US" altLang="zh-CN" sz="1000" dirty="0">
                <a:latin typeface="STKaiti" panose="02010600040101010101" pitchFamily="2" charset="-122"/>
                <a:ea typeface="STKaiti" panose="02010600040101010101" pitchFamily="2" charset="-122"/>
              </a:rPr>
              <a:t>48%.</a:t>
            </a:r>
            <a:r>
              <a:rPr lang="en-US" altLang="zh-CN" sz="1000" dirty="0">
                <a:latin typeface="Arial" panose="020B0604020202020204" pitchFamily="34" charset="0"/>
              </a:rPr>
              <a:t>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From geocentric to heliocentric, from Newton to Einstein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Decentralized, discrete mathematics</a:t>
            </a:r>
          </a:p>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4</a:t>
            </a:fld>
            <a:endParaRPr lang="zh-CN" altLang="en-US"/>
          </a:p>
        </p:txBody>
      </p:sp>
    </p:spTree>
    <p:extLst>
      <p:ext uri="{BB962C8B-B14F-4D97-AF65-F5344CB8AC3E}">
        <p14:creationId xmlns:p14="http://schemas.microsoft.com/office/powerpoint/2010/main" val="1460581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5</a:t>
            </a:fld>
            <a:endParaRPr lang="zh-CN" altLang="en-US"/>
          </a:p>
        </p:txBody>
      </p:sp>
    </p:spTree>
    <p:extLst>
      <p:ext uri="{BB962C8B-B14F-4D97-AF65-F5344CB8AC3E}">
        <p14:creationId xmlns:p14="http://schemas.microsoft.com/office/powerpoint/2010/main" val="3435381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6</a:t>
            </a:fld>
            <a:endParaRPr lang="zh-CN" altLang="en-US"/>
          </a:p>
        </p:txBody>
      </p:sp>
    </p:spTree>
    <p:extLst>
      <p:ext uri="{BB962C8B-B14F-4D97-AF65-F5344CB8AC3E}">
        <p14:creationId xmlns:p14="http://schemas.microsoft.com/office/powerpoint/2010/main" val="2781955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02B34D-E8EF-4A1F-A049-EE27E58122A4}" type="slidenum">
              <a:rPr lang="zh-CN" altLang="en-US" smtClean="0"/>
              <a:t>7</a:t>
            </a:fld>
            <a:endParaRPr lang="zh-CN" altLang="en-US"/>
          </a:p>
        </p:txBody>
      </p:sp>
    </p:spTree>
    <p:extLst>
      <p:ext uri="{BB962C8B-B14F-4D97-AF65-F5344CB8AC3E}">
        <p14:creationId xmlns:p14="http://schemas.microsoft.com/office/powerpoint/2010/main" val="4223505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9</a:t>
            </a:fld>
            <a:endParaRPr lang="zh-CN" altLang="en-US"/>
          </a:p>
        </p:txBody>
      </p:sp>
    </p:spTree>
    <p:extLst>
      <p:ext uri="{BB962C8B-B14F-4D97-AF65-F5344CB8AC3E}">
        <p14:creationId xmlns:p14="http://schemas.microsoft.com/office/powerpoint/2010/main" val="3530218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8D02B34D-E8EF-4A1F-A049-EE27E58122A4}" type="slidenum">
              <a:rPr lang="zh-CN" altLang="en-US" smtClean="0"/>
              <a:t>10</a:t>
            </a:fld>
            <a:endParaRPr lang="zh-CN" altLang="en-US"/>
          </a:p>
        </p:txBody>
      </p:sp>
    </p:spTree>
    <p:extLst>
      <p:ext uri="{BB962C8B-B14F-4D97-AF65-F5344CB8AC3E}">
        <p14:creationId xmlns:p14="http://schemas.microsoft.com/office/powerpoint/2010/main" val="464759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5075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1835947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defTabSz="457200"/>
            <a:fld id="{D57F1E4F-1CFF-5643-939E-217C01CDF565}" type="slidenum">
              <a:rPr lang="en-US" smtClean="0"/>
              <a:pPr defTabSz="45720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154638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9453561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18619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30117888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29608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74567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31888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145317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7238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04422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00686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8392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89505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55897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4424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45040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39644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812724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36336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48034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66568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33612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2696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8407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1215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4013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36686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2205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587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r>
              <a:rPr lang="en-US" altLang="zh-CN">
                <a:solidFill>
                  <a:prstClr val="black">
                    <a:tint val="75000"/>
                  </a:prstClr>
                </a:solidFill>
              </a:rPr>
              <a:t>10/18/2015</a:t>
            </a:r>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3501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818354800"/>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 id="2147483930" r:id="rId12"/>
    <p:sldLayoutId id="2147483931" r:id="rId13"/>
    <p:sldLayoutId id="2147483932" r:id="rId14"/>
    <p:sldLayoutId id="2147483933" r:id="rId15"/>
    <p:sldLayoutId id="2147483934"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457200"/>
            <a:r>
              <a:rPr lang="en-US" altLang="zh-CN">
                <a:solidFill>
                  <a:prstClr val="black">
                    <a:tint val="75000"/>
                  </a:prstClr>
                </a:solidFill>
              </a:rPr>
              <a:t>10/18/2015</a:t>
            </a:r>
            <a:endParaRPr lang="en-US" dirty="0">
              <a:solidFill>
                <a:prstClr val="black">
                  <a:tint val="75000"/>
                </a:prstClr>
              </a:solidFill>
            </a:endParaRP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457200"/>
            <a:r>
              <a:rPr lang="en-US" altLang="zh-CN">
                <a:solidFill>
                  <a:prstClr val="black">
                    <a:tint val="75000"/>
                  </a:prstClr>
                </a:solidFill>
              </a:rPr>
              <a:t>University of Chinese Academy of Sciences</a:t>
            </a:r>
            <a:endParaRPr lang="en-US" dirty="0">
              <a:solidFill>
                <a:prstClr val="black">
                  <a:tint val="75000"/>
                </a:prstClr>
              </a:solidFill>
            </a:endParaRP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defTabSz="457200"/>
            <a:fld id="{D57F1E4F-1CFF-5643-939E-217C01CDF565}" type="slidenum">
              <a:rPr lang="en-US" smtClean="0"/>
              <a:pPr defTabSz="457200"/>
              <a:t>‹#›</a:t>
            </a:fld>
            <a:endParaRPr lang="en-US" dirty="0"/>
          </a:p>
        </p:txBody>
      </p:sp>
    </p:spTree>
    <p:extLst>
      <p:ext uri="{BB962C8B-B14F-4D97-AF65-F5344CB8AC3E}">
        <p14:creationId xmlns:p14="http://schemas.microsoft.com/office/powerpoint/2010/main" val="84572734"/>
      </p:ext>
    </p:extLst>
  </p:cSld>
  <p:clrMap bg1="lt1" tx1="dk1" bg2="lt2" tx2="dk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 id="2147483943" r:id="rId8"/>
    <p:sldLayoutId id="2147483944" r:id="rId9"/>
    <p:sldLayoutId id="2147483945" r:id="rId10"/>
    <p:sldLayoutId id="2147483946" r:id="rId11"/>
    <p:sldLayoutId id="2147483947" r:id="rId12"/>
    <p:sldLayoutId id="2147483948" r:id="rId13"/>
    <p:sldLayoutId id="2147483949" r:id="rId14"/>
    <p:sldLayoutId id="2147483950" r:id="rId15"/>
    <p:sldLayoutId id="2147483951"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shadeToTitle="1">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449213" y="1484681"/>
            <a:ext cx="11011411" cy="1880755"/>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Autofit/>
          </a:bodyPr>
          <a:lstStyle/>
          <a:p>
            <a:pPr algn="ct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3600" b="1" spc="-300" dirty="0">
                <a:solidFill>
                  <a:srgbClr val="FFC000"/>
                </a:solidFill>
                <a:effectLst>
                  <a:outerShdw blurRad="38100" dist="38100" dir="2700000" algn="tl">
                    <a:srgbClr val="000000">
                      <a:alpha val="43137"/>
                    </a:srgbClr>
                  </a:outerShdw>
                </a:effectLst>
                <a:latin typeface="STLiti" panose="02010800040101010101" pitchFamily="2" charset="-122"/>
                <a:ea typeface="STLiti" panose="02010800040101010101" pitchFamily="2" charset="-122"/>
                <a:cs typeface="Arial" panose="020B0604020202020204" pitchFamily="34" charset="0"/>
              </a:rPr>
            </a:br>
            <a:br>
              <a:rPr lang="en-US" altLang="zh-CN" sz="4400" b="1" spc="-300" dirty="0">
                <a:solidFill>
                  <a:srgbClr val="C00000"/>
                </a:solidFill>
                <a:effectLst>
                  <a:outerShdw blurRad="38100" dist="38100" dir="2700000" algn="tl">
                    <a:srgbClr val="000000">
                      <a:alpha val="43137"/>
                    </a:srgbClr>
                  </a:outerShdw>
                </a:effectLst>
                <a:latin typeface="Arial" panose="020B0604020202020204" pitchFamily="34" charset="0"/>
                <a:ea typeface="Arial Unicode MS" panose="020B0604020202020204" pitchFamily="34" charset="-128"/>
                <a:cs typeface="Arial" panose="020B0604020202020204" pitchFamily="34" charset="0"/>
              </a:rPr>
            </a:br>
            <a:br>
              <a:rPr lang="en-US" altLang="zh-CN" sz="4400" b="1" spc="-300" dirty="0">
                <a:solidFill>
                  <a:srgbClr val="C00000"/>
                </a:solidFill>
                <a:effectLst>
                  <a:outerShdw blurRad="38100" dist="38100" dir="2700000" algn="tl">
                    <a:srgbClr val="000000">
                      <a:alpha val="43137"/>
                    </a:srgbClr>
                  </a:outerShdw>
                </a:effectLst>
                <a:latin typeface="Arial" panose="020B0604020202020204" pitchFamily="34" charset="0"/>
                <a:ea typeface="Arial Unicode MS" panose="020B0604020202020204" pitchFamily="34" charset="-128"/>
                <a:cs typeface="Arial" panose="020B0604020202020204" pitchFamily="34" charset="0"/>
              </a:rPr>
            </a:br>
            <a:r>
              <a:rPr lang="en-US" altLang="zh-CN" sz="4400" b="1" spc="-300" dirty="0">
                <a:solidFill>
                  <a:srgbClr val="C00000"/>
                </a:solidFill>
                <a:effectLst>
                  <a:outerShdw blurRad="38100" dist="38100" dir="2700000" algn="tl">
                    <a:srgbClr val="000000">
                      <a:alpha val="43137"/>
                    </a:srgbClr>
                  </a:outerShdw>
                </a:effectLst>
                <a:latin typeface="Arial" panose="020B0604020202020204" pitchFamily="34" charset="0"/>
                <a:ea typeface="Arial Unicode MS" panose="020B0604020202020204" pitchFamily="34" charset="-128"/>
                <a:cs typeface="Arial" panose="020B0604020202020204" pitchFamily="34" charset="0"/>
              </a:rPr>
              <a:t>   </a:t>
            </a:r>
            <a:br>
              <a:rPr lang="en-US" altLang="zh-CN" sz="4400" b="1" spc="-300" dirty="0">
                <a:solidFill>
                  <a:srgbClr val="C00000"/>
                </a:solidFill>
                <a:effectLst>
                  <a:outerShdw blurRad="38100" dist="38100" dir="2700000" algn="tl">
                    <a:srgbClr val="000000">
                      <a:alpha val="43137"/>
                    </a:srgbClr>
                  </a:outerShdw>
                </a:effectLst>
                <a:latin typeface="Arial" panose="020B0604020202020204" pitchFamily="34" charset="0"/>
                <a:ea typeface="Arial Unicode MS" panose="020B0604020202020204" pitchFamily="34" charset="-128"/>
                <a:cs typeface="Arial" panose="020B0604020202020204" pitchFamily="34" charset="0"/>
              </a:rPr>
            </a:br>
            <a:r>
              <a:rPr lang="en-US" altLang="zh-CN" sz="4400" b="1" spc="-300" dirty="0">
                <a:solidFill>
                  <a:srgbClr val="FF0000"/>
                </a:solidFill>
                <a:effectLst>
                  <a:outerShdw blurRad="38100" dist="38100" dir="2700000" algn="tl">
                    <a:srgbClr val="000000">
                      <a:alpha val="43137"/>
                    </a:srgbClr>
                  </a:outerShdw>
                </a:effectLst>
                <a:latin typeface="Times New Roman" panose="02020603050405020304" pitchFamily="18" charset="0"/>
                <a:ea typeface="Arial Unicode MS" panose="020B0604020202020204" pitchFamily="34" charset="-128"/>
                <a:cs typeface="Times New Roman" panose="02020603050405020304" pitchFamily="18" charset="0"/>
              </a:rPr>
              <a:t>Software Development Paradigm</a:t>
            </a:r>
            <a:br>
              <a:rPr lang="en-US" altLang="zh-CN" sz="4000" b="1" spc="-150" dirty="0">
                <a:solidFill>
                  <a:schemeClr val="bg1"/>
                </a:solidFill>
                <a:latin typeface="Times New Roman" panose="02020603050405020304" pitchFamily="18" charset="0"/>
                <a:ea typeface="Arial Unicode MS" panose="020B0604020202020204" pitchFamily="34" charset="-128"/>
                <a:cs typeface="Times New Roman" panose="02020603050405020304" pitchFamily="18" charset="0"/>
              </a:rPr>
            </a:br>
            <a:r>
              <a:rPr lang="en-US" altLang="zh-CN" sz="3600" b="1" spc="-150" dirty="0">
                <a:solidFill>
                  <a:srgbClr val="FB7F50"/>
                </a:solidFill>
                <a:effectLst>
                  <a:outerShdw blurRad="38100" dist="38100" dir="2700000" algn="tl">
                    <a:srgbClr val="000000">
                      <a:alpha val="43137"/>
                    </a:srgbClr>
                  </a:outerShdw>
                </a:effectLst>
                <a:latin typeface="Times New Roman" panose="02020603050405020304" pitchFamily="18" charset="0"/>
                <a:ea typeface="Arial Unicode MS" panose="020B0604020202020204" pitchFamily="34" charset="-128"/>
                <a:cs typeface="Times New Roman" panose="02020603050405020304" pitchFamily="18" charset="0"/>
              </a:rPr>
              <a:t>D</a:t>
            </a:r>
            <a:r>
              <a:rPr lang="en-US" altLang="zh-CN" sz="3600" b="1" spc="-150" dirty="0">
                <a:solidFill>
                  <a:schemeClr val="bg1">
                    <a:lumMod val="9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atafication, </a:t>
            </a:r>
            <a:r>
              <a:rPr lang="en-US" altLang="zh-CN" sz="3600" b="1" spc="-150" dirty="0">
                <a:solidFill>
                  <a:srgbClr val="FB7F50"/>
                </a:solidFill>
                <a:effectLst>
                  <a:outerShdw blurRad="38100" dist="38100" dir="2700000" algn="tl">
                    <a:srgbClr val="000000">
                      <a:alpha val="43137"/>
                    </a:srgbClr>
                  </a:outerShdw>
                </a:effectLst>
                <a:latin typeface="Times New Roman" panose="02020603050405020304" pitchFamily="18" charset="0"/>
                <a:ea typeface="Arial Unicode MS" panose="020B0604020202020204" pitchFamily="34" charset="-128"/>
                <a:cs typeface="Times New Roman" panose="02020603050405020304" pitchFamily="18" charset="0"/>
              </a:rPr>
              <a:t>I</a:t>
            </a:r>
            <a:r>
              <a:rPr lang="en-US" altLang="zh-CN" sz="3600" b="1" spc="-150" dirty="0">
                <a:solidFill>
                  <a:schemeClr val="bg1">
                    <a:lumMod val="9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ntelligence, </a:t>
            </a:r>
            <a:r>
              <a:rPr lang="en-US" altLang="zh-CN" sz="3600" b="1" spc="-150" dirty="0">
                <a:solidFill>
                  <a:srgbClr val="FB7F50"/>
                </a:solidFill>
                <a:effectLst>
                  <a:outerShdw blurRad="38100" dist="38100" dir="2700000" algn="tl">
                    <a:srgbClr val="000000">
                      <a:alpha val="43137"/>
                    </a:srgbClr>
                  </a:outerShdw>
                </a:effectLst>
                <a:latin typeface="Times New Roman" panose="02020603050405020304" pitchFamily="18" charset="0"/>
                <a:ea typeface="Arial Unicode MS" panose="020B0604020202020204" pitchFamily="34" charset="-128"/>
                <a:cs typeface="Times New Roman" panose="02020603050405020304" pitchFamily="18" charset="0"/>
              </a:rPr>
              <a:t>A</a:t>
            </a:r>
            <a:r>
              <a:rPr lang="en-US" altLang="zh-CN" sz="3600" b="1" spc="-150" dirty="0">
                <a:solidFill>
                  <a:schemeClr val="bg1">
                    <a:lumMod val="9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rchitecturalization</a:t>
            </a:r>
            <a:r>
              <a:rPr lang="en-US" altLang="zh-CN" sz="3200" b="1" spc="-150" dirty="0">
                <a:solidFill>
                  <a:schemeClr val="bg1">
                    <a:lumMod val="95000"/>
                  </a:schemeClr>
                </a:solidFill>
                <a:latin typeface="Times New Roman" panose="02020603050405020304" pitchFamily="18" charset="0"/>
                <a:cs typeface="Times New Roman" panose="02020603050405020304" pitchFamily="18" charset="0"/>
              </a:rPr>
              <a:t> </a:t>
            </a:r>
            <a:r>
              <a:rPr lang="en-US" altLang="zh-CN" sz="2800" b="1" spc="-150" dirty="0">
                <a:solidFill>
                  <a:schemeClr val="accent5">
                    <a:lumMod val="40000"/>
                    <a:lumOff val="60000"/>
                  </a:schemeClr>
                </a:solidFill>
                <a:latin typeface="Times New Roman" panose="02020603050405020304" pitchFamily="18" charset="0"/>
                <a:cs typeface="Times New Roman" panose="02020603050405020304" pitchFamily="18" charset="0"/>
              </a:rPr>
              <a:t>and</a:t>
            </a:r>
            <a:r>
              <a:rPr lang="en-US" altLang="zh-CN" sz="2800" b="1" spc="-150" dirty="0">
                <a:solidFill>
                  <a:schemeClr val="bg1"/>
                </a:solidFill>
                <a:latin typeface="Times New Roman" panose="02020603050405020304" pitchFamily="18" charset="0"/>
                <a:cs typeface="Times New Roman" panose="02020603050405020304" pitchFamily="18" charset="0"/>
              </a:rPr>
              <a:t> </a:t>
            </a:r>
            <a:r>
              <a:rPr lang="en-US" altLang="zh-CN" sz="3600" b="1" spc="-150" dirty="0">
                <a:solidFill>
                  <a:srgbClr val="FB7F50"/>
                </a:solidFill>
                <a:effectLst>
                  <a:outerShdw blurRad="38100" dist="38100" dir="2700000" algn="tl">
                    <a:srgbClr val="000000">
                      <a:alpha val="43137"/>
                    </a:srgbClr>
                  </a:outerShdw>
                </a:effectLst>
                <a:latin typeface="Times New Roman" panose="02020603050405020304" pitchFamily="18" charset="0"/>
                <a:ea typeface="Arial Unicode MS" panose="020B0604020202020204" pitchFamily="34" charset="-128"/>
                <a:cs typeface="Times New Roman" panose="02020603050405020304" pitchFamily="18" charset="0"/>
              </a:rPr>
              <a:t>I</a:t>
            </a:r>
            <a:r>
              <a:rPr lang="en-US" altLang="zh-CN" sz="3600" b="1" spc="-150" dirty="0">
                <a:solidFill>
                  <a:schemeClr val="bg1">
                    <a:lumMod val="9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ntensification </a:t>
            </a:r>
            <a:r>
              <a:rPr lang="en-US" altLang="zh-CN" sz="2800" b="1" spc="-150" dirty="0">
                <a:solidFill>
                  <a:schemeClr val="accent5">
                    <a:lumMod val="40000"/>
                    <a:lumOff val="60000"/>
                  </a:schemeClr>
                </a:solidFill>
                <a:latin typeface="Times New Roman" panose="02020603050405020304" pitchFamily="18" charset="0"/>
                <a:ea typeface="Arial Unicode MS" panose="020B0604020202020204" pitchFamily="34" charset="-128"/>
                <a:cs typeface="Times New Roman" panose="02020603050405020304" pitchFamily="18" charset="0"/>
              </a:rPr>
              <a:t>(DIAI)</a:t>
            </a:r>
            <a:br>
              <a:rPr lang="en-US" altLang="zh-CN" sz="2800" b="1" spc="-150" dirty="0">
                <a:solidFill>
                  <a:schemeClr val="accent5">
                    <a:lumMod val="40000"/>
                    <a:lumOff val="60000"/>
                  </a:schemeClr>
                </a:solidFill>
                <a:latin typeface="Times New Roman" panose="02020603050405020304" pitchFamily="18" charset="0"/>
                <a:ea typeface="Arial Unicode MS" panose="020B0604020202020204" pitchFamily="34" charset="-128"/>
                <a:cs typeface="Times New Roman" panose="02020603050405020304" pitchFamily="18" charset="0"/>
              </a:rPr>
            </a:br>
            <a:r>
              <a:rPr lang="zh-CN" altLang="en-US" sz="4400" b="1" spc="-300" dirty="0">
                <a:solidFill>
                  <a:srgbClr val="FF0000"/>
                </a:solidFill>
                <a:effectLst>
                  <a:outerShdw blurRad="38100" dist="38100" dir="2700000" algn="tl">
                    <a:srgbClr val="000000">
                      <a:alpha val="43137"/>
                    </a:srgbClr>
                  </a:outerShdw>
                </a:effectLst>
                <a:latin typeface="Times New Roman" panose="02020603050405020304" pitchFamily="18" charset="0"/>
                <a:ea typeface="LiSu" panose="02010509060101010101" pitchFamily="49" charset="-122"/>
                <a:cs typeface="Times New Roman" panose="02020603050405020304" pitchFamily="18" charset="0"/>
              </a:rPr>
              <a:t>软件开发的模式和技术</a:t>
            </a:r>
            <a:br>
              <a:rPr lang="en-US" altLang="zh-CN" sz="2800" b="1" spc="-150" dirty="0">
                <a:solidFill>
                  <a:srgbClr val="FF0000"/>
                </a:solidFill>
                <a:latin typeface="Times New Roman" panose="02020603050405020304" pitchFamily="18" charset="0"/>
                <a:ea typeface="Arial Unicode MS" panose="020B0604020202020204" pitchFamily="34" charset="-128"/>
                <a:cs typeface="Times New Roman" panose="02020603050405020304" pitchFamily="18" charset="0"/>
              </a:rPr>
            </a:br>
            <a:r>
              <a:rPr lang="zh-CN" altLang="en-US" sz="3200" b="1" u="sng"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数据化</a:t>
            </a:r>
            <a:r>
              <a:rPr lang="en-US" altLang="zh-CN" sz="3200" b="1"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a:t>
            </a:r>
            <a:r>
              <a:rPr lang="zh-CN" altLang="en-US" sz="3200" b="1" u="sng"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智能化</a:t>
            </a:r>
            <a:r>
              <a:rPr lang="en-US" altLang="zh-CN" sz="3200" b="1"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a:t>
            </a:r>
            <a:r>
              <a:rPr lang="zh-CN" altLang="en-US" sz="3200" b="1" u="sng"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架构化</a:t>
            </a:r>
            <a:r>
              <a:rPr lang="zh-CN" altLang="en-US" sz="3200" b="1"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和</a:t>
            </a:r>
            <a:r>
              <a:rPr lang="zh-CN" altLang="en-US" sz="3200" b="1" u="sng"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集约化</a:t>
            </a:r>
            <a:endParaRPr lang="en-US" sz="4000" b="1" u="sng"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endParaRPr>
          </a:p>
        </p:txBody>
      </p:sp>
      <p:sp>
        <p:nvSpPr>
          <p:cNvPr id="6" name="副标题 2"/>
          <p:cNvSpPr>
            <a:spLocks noGrp="1"/>
          </p:cNvSpPr>
          <p:nvPr>
            <p:ph type="subTitle" idx="1"/>
          </p:nvPr>
        </p:nvSpPr>
        <p:spPr>
          <a:xfrm>
            <a:off x="7095567" y="3606079"/>
            <a:ext cx="4500626" cy="1204133"/>
          </a:xfrm>
        </p:spPr>
        <p:txBody>
          <a:bodyPr>
            <a:noAutofit/>
          </a:bodyPr>
          <a:lstStyle/>
          <a:p>
            <a:pPr algn="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Haikuan Li, Visiting Professor</a:t>
            </a:r>
          </a:p>
          <a:p>
            <a:pPr algn="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CLEBA Group, Delfgauw</a:t>
            </a:r>
          </a:p>
          <a:p>
            <a:pPr algn="r">
              <a:spcBef>
                <a:spcPts val="0"/>
              </a:spcBef>
            </a:pPr>
            <a:r>
              <a:rPr lang="en-US" altLang="zh-CN" sz="2400" b="1"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The Netherlands</a:t>
            </a:r>
          </a:p>
        </p:txBody>
      </p:sp>
      <p:sp>
        <p:nvSpPr>
          <p:cNvPr id="4" name="副标题 2"/>
          <p:cNvSpPr txBox="1">
            <a:spLocks/>
          </p:cNvSpPr>
          <p:nvPr/>
        </p:nvSpPr>
        <p:spPr>
          <a:xfrm>
            <a:off x="1449213" y="5991232"/>
            <a:ext cx="10146980" cy="736010"/>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spcBef>
                <a:spcPts val="0"/>
              </a:spcBef>
            </a:pPr>
            <a:r>
              <a:rPr lang="en-US" altLang="zh-CN" sz="2000" b="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[1] Haikuan Li </a:t>
            </a:r>
            <a:r>
              <a:rPr lang="en-US" altLang="zh-CN" sz="2000" b="1" i="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a:t>
            </a:r>
            <a:r>
              <a:rPr lang="en-US" altLang="zh-CN" sz="2000" b="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Software Development of Datafication, Intelligence, </a:t>
            </a:r>
            <a:r>
              <a:rPr lang="en-US" altLang="zh-CN" sz="2000" b="1" u="sng" dirty="0" err="1">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Architecturalzation</a:t>
            </a:r>
            <a:r>
              <a:rPr lang="en-US" altLang="zh-CN" sz="2000" b="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 and Intensification(ppt)”, Lecture Notes</a:t>
            </a:r>
            <a:r>
              <a:rPr lang="zh-CN" altLang="en-US" sz="2000" b="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 </a:t>
            </a:r>
            <a:r>
              <a:rPr lang="en-US" altLang="zh-CN" sz="2000" b="1" u="sng" dirty="0">
                <a:solidFill>
                  <a:schemeClr val="bg1"/>
                </a:solidFill>
                <a:effectLst>
                  <a:outerShdw blurRad="38100" dist="38100" dir="2700000" algn="tl">
                    <a:srgbClr val="000000">
                      <a:alpha val="43137"/>
                    </a:srgbClr>
                  </a:outerShdw>
                </a:effectLst>
                <a:latin typeface="SketchFlow Print" panose="02000000000000000000" pitchFamily="2" charset="0"/>
                <a:cs typeface="Times New Roman" panose="02020603050405020304" pitchFamily="18" charset="0"/>
              </a:rPr>
              <a:t>on Leading Software Technology,  Cleba Group, NL, 2020</a:t>
            </a:r>
          </a:p>
        </p:txBody>
      </p:sp>
      <p:sp>
        <p:nvSpPr>
          <p:cNvPr id="5" name="TextBox 4">
            <a:extLst>
              <a:ext uri="{FF2B5EF4-FFF2-40B4-BE49-F238E27FC236}">
                <a16:creationId xmlns:a16="http://schemas.microsoft.com/office/drawing/2014/main" id="{E6E12708-223A-DA61-5C71-D10AD832E077}"/>
              </a:ext>
            </a:extLst>
          </p:cNvPr>
          <p:cNvSpPr txBox="1"/>
          <p:nvPr/>
        </p:nvSpPr>
        <p:spPr>
          <a:xfrm>
            <a:off x="3050722" y="3244334"/>
            <a:ext cx="6101442" cy="369332"/>
          </a:xfrm>
          <a:prstGeom prst="rect">
            <a:avLst/>
          </a:prstGeom>
          <a:noFill/>
        </p:spPr>
        <p:txBody>
          <a:bodyPr wrap="square">
            <a:spAutoFit/>
          </a:bodyPr>
          <a:lstStyle/>
          <a:p>
            <a:r>
              <a:rPr lang="en-US" altLang="zh-CN" sz="1800" b="1"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a:t>
            </a:r>
            <a:r>
              <a:rPr lang="zh-CN" altLang="en-US" sz="1800" b="1" spc="-150" dirty="0">
                <a:solidFill>
                  <a:schemeClr val="bg1"/>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cs typeface="Arial" panose="020B0604020202020204" pitchFamily="34" charset="0"/>
              </a:rPr>
              <a:t>、、，</a:t>
            </a:r>
            <a:endParaRPr lang="LID4096" dirty="0"/>
          </a:p>
        </p:txBody>
      </p:sp>
    </p:spTree>
    <p:extLst>
      <p:ext uri="{BB962C8B-B14F-4D97-AF65-F5344CB8AC3E}">
        <p14:creationId xmlns:p14="http://schemas.microsoft.com/office/powerpoint/2010/main" val="175425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1D90-32B8-2447-989E-209144DA221B}"/>
              </a:ext>
            </a:extLst>
          </p:cNvPr>
          <p:cNvSpPr>
            <a:spLocks noGrp="1"/>
          </p:cNvSpPr>
          <p:nvPr>
            <p:ph type="title"/>
          </p:nvPr>
        </p:nvSpPr>
        <p:spPr>
          <a:xfrm>
            <a:off x="1916650" y="329899"/>
            <a:ext cx="8911687" cy="1280890"/>
          </a:xfrm>
        </p:spPr>
        <p:txBody>
          <a:bodyPr>
            <a:normAutofit fontScale="90000"/>
          </a:bodyPr>
          <a:lstStyle/>
          <a:p>
            <a:r>
              <a:rPr lang="en-US" b="1" dirty="0"/>
              <a:t>Chapter 2 </a:t>
            </a:r>
            <a:br>
              <a:rPr lang="en-US" b="1" dirty="0"/>
            </a:br>
            <a:r>
              <a:rPr lang="en-US" b="1" dirty="0">
                <a:solidFill>
                  <a:srgbClr val="C00000"/>
                </a:solidFill>
              </a:rPr>
              <a:t>Very High-Level Programming </a:t>
            </a:r>
            <a:br>
              <a:rPr lang="en-US" b="1" dirty="0"/>
            </a:br>
            <a:endParaRPr lang="LID4096" b="1" dirty="0"/>
          </a:p>
        </p:txBody>
      </p:sp>
      <p:sp>
        <p:nvSpPr>
          <p:cNvPr id="3" name="Content Placeholder 2">
            <a:extLst>
              <a:ext uri="{FF2B5EF4-FFF2-40B4-BE49-F238E27FC236}">
                <a16:creationId xmlns:a16="http://schemas.microsoft.com/office/drawing/2014/main" id="{DE86C724-FD35-BDD3-6D86-BC735C8A3CAB}"/>
              </a:ext>
            </a:extLst>
          </p:cNvPr>
          <p:cNvSpPr>
            <a:spLocks noGrp="1"/>
          </p:cNvSpPr>
          <p:nvPr>
            <p:ph idx="1"/>
          </p:nvPr>
        </p:nvSpPr>
        <p:spPr>
          <a:xfrm>
            <a:off x="1916650" y="1610790"/>
            <a:ext cx="9741950" cy="4917312"/>
          </a:xfrm>
        </p:spPr>
        <p:txBody>
          <a:bodyPr>
            <a:normAutofit/>
          </a:bodyPr>
          <a:lstStyle/>
          <a:p>
            <a:pPr marL="0" indent="0">
              <a:buNone/>
            </a:pPr>
            <a:r>
              <a:rPr lang="en-US" sz="24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400" dirty="0">
                <a:latin typeface="Arial" panose="020B0604020202020204" pitchFamily="34" charset="0"/>
                <a:cs typeface="Arial" panose="020B0604020202020204" pitchFamily="34" charset="0"/>
              </a:rPr>
              <a:t>The progress from early </a:t>
            </a:r>
            <a:r>
              <a:rPr lang="en-US" sz="2400" i="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low-level</a:t>
            </a:r>
            <a:r>
              <a:rPr lang="en-US" sz="2400" dirty="0">
                <a:latin typeface="Arial" panose="020B0604020202020204" pitchFamily="34" charset="0"/>
                <a:cs typeface="Arial" panose="020B0604020202020204" pitchFamily="34" charset="0"/>
              </a:rPr>
              <a:t> programming to today's </a:t>
            </a:r>
            <a:r>
              <a:rPr lang="en-US" sz="2400" i="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high-level</a:t>
            </a:r>
            <a:r>
              <a:rPr lang="en-US" sz="2400" dirty="0">
                <a:latin typeface="Arial" panose="020B0604020202020204" pitchFamily="34" charset="0"/>
                <a:cs typeface="Arial" panose="020B0604020202020204" pitchFamily="34" charset="0"/>
              </a:rPr>
              <a:t> programming greatly improved the efficiency and quality of software development; the progress from high-level programming to </a:t>
            </a:r>
            <a:r>
              <a:rPr lang="en-US" sz="2400" i="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very high-level programming </a:t>
            </a:r>
            <a:r>
              <a:rPr lang="en-US" sz="2400" dirty="0">
                <a:latin typeface="Arial" panose="020B0604020202020204" pitchFamily="34" charset="0"/>
                <a:cs typeface="Arial" panose="020B0604020202020204" pitchFamily="34" charset="0"/>
              </a:rPr>
              <a:t>will greatly improve software development even further</a:t>
            </a:r>
            <a:r>
              <a:rPr lang="en-US" sz="2400" b="1" dirty="0">
                <a:latin typeface="Arial" panose="020B0604020202020204" pitchFamily="34" charset="0"/>
                <a:cs typeface="Arial" panose="020B0604020202020204" pitchFamily="34" charset="0"/>
              </a:rPr>
              <a:t>.</a:t>
            </a:r>
          </a:p>
          <a:p>
            <a:pPr marL="0" indent="-457200">
              <a:buNone/>
            </a:pPr>
            <a:r>
              <a:rPr lang="en-US" sz="2400" b="1" dirty="0">
                <a:latin typeface="Arial" panose="020B0604020202020204" pitchFamily="34" charset="0"/>
                <a:cs typeface="Arial" panose="020B0604020202020204" pitchFamily="34" charset="0"/>
              </a:rPr>
              <a:t>2.1 System = Architecture + Components</a:t>
            </a:r>
          </a:p>
          <a:p>
            <a:pPr marL="0" indent="-457200">
              <a:buNone/>
            </a:pPr>
            <a:r>
              <a:rPr lang="en-US" sz="2400" b="1" dirty="0">
                <a:latin typeface="Arial" panose="020B0604020202020204" pitchFamily="34" charset="0"/>
                <a:cs typeface="Arial" panose="020B0604020202020204" pitchFamily="34" charset="0"/>
              </a:rPr>
              <a:t>2.2 Programming Language in Different Generations</a:t>
            </a:r>
          </a:p>
          <a:p>
            <a:pPr marL="0" indent="-457200">
              <a:buNone/>
            </a:pPr>
            <a:r>
              <a:rPr lang="en-US" sz="2400" b="1" dirty="0">
                <a:latin typeface="Arial" panose="020B0604020202020204" pitchFamily="34" charset="0"/>
                <a:cs typeface="Arial" panose="020B0604020202020204" pitchFamily="34" charset="0"/>
              </a:rPr>
              <a:t>2.3 Programming in Different Levels of Abstraction</a:t>
            </a:r>
          </a:p>
          <a:p>
            <a:pPr marL="0" indent="-457200">
              <a:buNone/>
            </a:pPr>
            <a:r>
              <a:rPr lang="en-US" sz="2400" b="1" dirty="0">
                <a:latin typeface="Arial" panose="020B0604020202020204" pitchFamily="34" charset="0"/>
                <a:cs typeface="Arial" panose="020B0604020202020204" pitchFamily="34" charset="0"/>
              </a:rPr>
              <a:t>2.4 From Low-level, High-level to Very-High-level Programming</a:t>
            </a:r>
          </a:p>
          <a:p>
            <a:pPr marL="0" indent="-720000">
              <a:buNone/>
            </a:pPr>
            <a:r>
              <a:rPr lang="en-US" sz="2400" b="1" dirty="0">
                <a:latin typeface="Arial" panose="020B0604020202020204" pitchFamily="34" charset="0"/>
                <a:cs typeface="Arial" panose="020B0604020202020204" pitchFamily="34" charset="0"/>
              </a:rPr>
              <a:t>2.5 </a:t>
            </a:r>
            <a:r>
              <a:rPr lang="en-US" sz="2400" b="1" spc="-150" dirty="0">
                <a:latin typeface="Arial" panose="020B0604020202020204" pitchFamily="34" charset="0"/>
                <a:cs typeface="Arial" panose="020B0604020202020204" pitchFamily="34" charset="0"/>
              </a:rPr>
              <a:t>Network Style Architecture and Cluster-based Software  Development.</a:t>
            </a:r>
          </a:p>
          <a:p>
            <a:endParaRPr lang="LID4096" dirty="0"/>
          </a:p>
        </p:txBody>
      </p:sp>
      <p:sp>
        <p:nvSpPr>
          <p:cNvPr id="4" name="Slide Number Placeholder 3">
            <a:extLst>
              <a:ext uri="{FF2B5EF4-FFF2-40B4-BE49-F238E27FC236}">
                <a16:creationId xmlns:a16="http://schemas.microsoft.com/office/drawing/2014/main" id="{1A058526-DB26-9AB5-1EB3-CF1D4C3B5284}"/>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4229512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F6557-104A-0FF3-AF73-0EEAFC8DC0BE}"/>
              </a:ext>
            </a:extLst>
          </p:cNvPr>
          <p:cNvSpPr>
            <a:spLocks noGrp="1"/>
          </p:cNvSpPr>
          <p:nvPr>
            <p:ph type="title"/>
          </p:nvPr>
        </p:nvSpPr>
        <p:spPr/>
        <p:txBody>
          <a:bodyPr>
            <a:normAutofit/>
          </a:bodyPr>
          <a:lstStyle/>
          <a:p>
            <a:r>
              <a:rPr lang="en-US" altLang="zh-CN" sz="3200" b="1" dirty="0">
                <a:solidFill>
                  <a:schemeClr val="tx2">
                    <a:lumMod val="75000"/>
                  </a:schemeClr>
                </a:solidFill>
              </a:rPr>
              <a:t>Q&amp;A</a:t>
            </a:r>
            <a:r>
              <a:rPr lang="zh-CN" altLang="en-US" sz="3200" b="1" dirty="0">
                <a:solidFill>
                  <a:schemeClr val="tx2">
                    <a:lumMod val="75000"/>
                  </a:schemeClr>
                </a:solidFill>
              </a:rPr>
              <a:t>：</a:t>
            </a:r>
            <a:r>
              <a:rPr lang="en-US" sz="3200" b="1" dirty="0">
                <a:solidFill>
                  <a:srgbClr val="002060"/>
                </a:solidFill>
              </a:rPr>
              <a:t>Chapter 2 </a:t>
            </a:r>
            <a:br>
              <a:rPr lang="en-US" sz="3200" b="1" dirty="0"/>
            </a:br>
            <a:r>
              <a:rPr lang="en-US" sz="3200" b="1" dirty="0">
                <a:solidFill>
                  <a:srgbClr val="C00000"/>
                </a:solidFill>
              </a:rPr>
              <a:t>Very High-Level Programming</a:t>
            </a:r>
            <a:endParaRPr lang="LID4096" sz="3200" dirty="0"/>
          </a:p>
        </p:txBody>
      </p:sp>
      <p:sp>
        <p:nvSpPr>
          <p:cNvPr id="3" name="Content Placeholder 2">
            <a:extLst>
              <a:ext uri="{FF2B5EF4-FFF2-40B4-BE49-F238E27FC236}">
                <a16:creationId xmlns:a16="http://schemas.microsoft.com/office/drawing/2014/main" id="{ABBA05B7-3100-3BBF-126B-ACE2A195A1B8}"/>
              </a:ext>
            </a:extLst>
          </p:cNvPr>
          <p:cNvSpPr>
            <a:spLocks noGrp="1"/>
          </p:cNvSpPr>
          <p:nvPr>
            <p:ph idx="1"/>
          </p:nvPr>
        </p:nvSpPr>
        <p:spPr>
          <a:xfrm>
            <a:off x="2057400" y="1904999"/>
            <a:ext cx="9447212" cy="4474029"/>
          </a:xfrm>
        </p:spPr>
        <p:txBody>
          <a:bodyPr>
            <a:normAutofit/>
          </a:bodyPr>
          <a:lstStyle/>
          <a:p>
            <a:pPr>
              <a:buFont typeface="+mj-lt"/>
              <a:buAutoNum type="arabicPeriod"/>
            </a:pPr>
            <a:r>
              <a:rPr lang="en-US" sz="2400" b="1" dirty="0">
                <a:latin typeface="Arial" panose="020B0604020202020204" pitchFamily="34" charset="0"/>
                <a:cs typeface="Arial" panose="020B0604020202020204" pitchFamily="34" charset="0"/>
              </a:rPr>
              <a:t>How has the progress from low-level programming to high-level programming impacted software development?</a:t>
            </a:r>
          </a:p>
          <a:p>
            <a:pPr>
              <a:buFont typeface="+mj-lt"/>
              <a:buAutoNum type="arabicPeriod"/>
            </a:pPr>
            <a:r>
              <a:rPr lang="en-US" sz="2400" b="1" dirty="0">
                <a:latin typeface="Arial" panose="020B0604020202020204" pitchFamily="34" charset="0"/>
                <a:cs typeface="Arial" panose="020B0604020202020204" pitchFamily="34" charset="0"/>
              </a:rPr>
              <a:t>What is the difference between high-level programming and very high-level programming?</a:t>
            </a:r>
          </a:p>
          <a:p>
            <a:pPr>
              <a:buFont typeface="+mj-lt"/>
              <a:buAutoNum type="arabicPeriod"/>
            </a:pPr>
            <a:r>
              <a:rPr lang="en-US" sz="2400" b="1" dirty="0">
                <a:latin typeface="Arial" panose="020B0604020202020204" pitchFamily="34" charset="0"/>
                <a:cs typeface="Arial" panose="020B0604020202020204" pitchFamily="34" charset="0"/>
              </a:rPr>
              <a:t>What are some examples of programming languages in different generations?</a:t>
            </a:r>
          </a:p>
          <a:p>
            <a:pPr>
              <a:buFont typeface="+mj-lt"/>
              <a:buAutoNum type="arabicPeriod"/>
            </a:pPr>
            <a:r>
              <a:rPr lang="en-US" sz="2400" b="1" dirty="0">
                <a:latin typeface="Arial" panose="020B0604020202020204" pitchFamily="34" charset="0"/>
                <a:cs typeface="Arial" panose="020B0604020202020204" pitchFamily="34" charset="0"/>
              </a:rPr>
              <a:t>How does programming in different levels of abstraction impact software development?</a:t>
            </a:r>
          </a:p>
          <a:p>
            <a:pPr>
              <a:buFont typeface="+mj-lt"/>
              <a:buAutoNum type="arabicPeriod"/>
            </a:pPr>
            <a:r>
              <a:rPr lang="en-US" sz="2400" b="1" dirty="0">
                <a:latin typeface="Arial" panose="020B0604020202020204" pitchFamily="34" charset="0"/>
                <a:cs typeface="Arial" panose="020B0604020202020204" pitchFamily="34" charset="0"/>
              </a:rPr>
              <a:t>What are some potential benefits of network style architecture and cluster-based software development?</a:t>
            </a:r>
            <a:endParaRPr lang="LID4096" sz="24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D2AEE604-B87C-8835-0495-83C5B9D0BF70}"/>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2629718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E3F3-445A-A014-2975-CF529F7984E8}"/>
              </a:ext>
            </a:extLst>
          </p:cNvPr>
          <p:cNvSpPr>
            <a:spLocks noGrp="1"/>
          </p:cNvSpPr>
          <p:nvPr>
            <p:ph type="title"/>
          </p:nvPr>
        </p:nvSpPr>
        <p:spPr>
          <a:xfrm>
            <a:off x="1876425" y="252112"/>
            <a:ext cx="9382125" cy="1071340"/>
          </a:xfrm>
        </p:spPr>
        <p:txBody>
          <a:bodyPr>
            <a:normAutofit fontScale="90000"/>
          </a:bodyPr>
          <a:lstStyle/>
          <a:p>
            <a:r>
              <a:rPr lang="en-US" b="1" dirty="0"/>
              <a:t>Chapter 3 </a:t>
            </a:r>
            <a:br>
              <a:rPr lang="en-US" b="1" dirty="0"/>
            </a:br>
            <a:r>
              <a:rPr lang="en-US" b="1" dirty="0">
                <a:solidFill>
                  <a:srgbClr val="C00000"/>
                </a:solidFill>
                <a:latin typeface="Arial" panose="020B0604020202020204" pitchFamily="34" charset="0"/>
                <a:cs typeface="Arial" panose="020B0604020202020204" pitchFamily="34" charset="0"/>
              </a:rPr>
              <a:t>Dynamic Architecture &amp; Dynamic Programming </a:t>
            </a:r>
            <a:br>
              <a:rPr lang="en-US" dirty="0"/>
            </a:br>
            <a:endParaRPr lang="LID4096" dirty="0"/>
          </a:p>
        </p:txBody>
      </p:sp>
      <p:sp>
        <p:nvSpPr>
          <p:cNvPr id="3" name="Content Placeholder 2">
            <a:extLst>
              <a:ext uri="{FF2B5EF4-FFF2-40B4-BE49-F238E27FC236}">
                <a16:creationId xmlns:a16="http://schemas.microsoft.com/office/drawing/2014/main" id="{7A13ABF6-33AC-1C0E-76F1-F9CDBB011C28}"/>
              </a:ext>
            </a:extLst>
          </p:cNvPr>
          <p:cNvSpPr>
            <a:spLocks noGrp="1"/>
          </p:cNvSpPr>
          <p:nvPr>
            <p:ph idx="1"/>
          </p:nvPr>
        </p:nvSpPr>
        <p:spPr>
          <a:xfrm>
            <a:off x="1876425" y="1485900"/>
            <a:ext cx="9783763" cy="4867276"/>
          </a:xfrm>
        </p:spPr>
        <p:txBody>
          <a:bodyPr>
            <a:normAutofit lnSpcReduction="10000"/>
          </a:bodyPr>
          <a:lstStyle/>
          <a:p>
            <a:pPr marL="0" indent="0">
              <a:buNone/>
            </a:pPr>
            <a:r>
              <a:rPr lang="en-US"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000" dirty="0">
                <a:latin typeface="Arial" panose="020B0604020202020204" pitchFamily="34" charset="0"/>
                <a:cs typeface="Arial" panose="020B0604020202020204" pitchFamily="34" charset="0"/>
              </a:rPr>
              <a:t>In the era of </a:t>
            </a:r>
            <a:r>
              <a:rPr lang="en-US" altLang="zh-CN" sz="2000" dirty="0">
                <a:solidFill>
                  <a:srgbClr val="C00000"/>
                </a:solidFill>
                <a:latin typeface="Arial" panose="020B0604020202020204" pitchFamily="34" charset="0"/>
                <a:cs typeface="Arial" panose="020B0604020202020204" pitchFamily="34" charset="0"/>
              </a:rPr>
              <a:t>SDE</a:t>
            </a:r>
            <a:r>
              <a:rPr lang="en-US" altLang="zh-CN"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and </a:t>
            </a:r>
            <a:r>
              <a:rPr lang="en-US" sz="2000" dirty="0">
                <a:solidFill>
                  <a:srgbClr val="C00000"/>
                </a:solidFill>
                <a:latin typeface="Arial" panose="020B0604020202020204" pitchFamily="34" charset="0"/>
                <a:cs typeface="Arial" panose="020B0604020202020204" pitchFamily="34" charset="0"/>
              </a:rPr>
              <a:t>IoE</a:t>
            </a:r>
            <a:r>
              <a:rPr lang="en-US" sz="2000" dirty="0">
                <a:latin typeface="Arial" panose="020B0604020202020204" pitchFamily="34" charset="0"/>
                <a:cs typeface="Arial" panose="020B0604020202020204" pitchFamily="34" charset="0"/>
              </a:rPr>
              <a:t>, most of our activities in software development will be </a:t>
            </a:r>
            <a:r>
              <a:rPr lang="en-US" sz="2000" b="1" dirty="0">
                <a:solidFill>
                  <a:srgbClr val="C00000"/>
                </a:solidFill>
                <a:latin typeface="Arial" panose="020B0604020202020204" pitchFamily="34" charset="0"/>
                <a:cs typeface="Arial" panose="020B0604020202020204" pitchFamily="34" charset="0"/>
              </a:rPr>
              <a:t>dynamic software development </a:t>
            </a:r>
            <a:r>
              <a:rPr lang="en-US" sz="2000" dirty="0">
                <a:latin typeface="Arial" panose="020B0604020202020204" pitchFamily="34" charset="0"/>
                <a:cs typeface="Arial" panose="020B0604020202020204" pitchFamily="34" charset="0"/>
              </a:rPr>
              <a:t>or in other words, </a:t>
            </a:r>
            <a:r>
              <a:rPr lang="en-US" sz="2000" b="1" i="1" dirty="0">
                <a:solidFill>
                  <a:srgbClr val="C00000"/>
                </a:solidFill>
                <a:latin typeface="Arial" panose="020B0604020202020204" pitchFamily="34" charset="0"/>
                <a:cs typeface="Arial" panose="020B0604020202020204" pitchFamily="34" charset="0"/>
              </a:rPr>
              <a:t>dynamic (computer) programming</a:t>
            </a:r>
            <a:r>
              <a:rPr lang="en-US" sz="2000" dirty="0">
                <a:latin typeface="Arial" panose="020B0604020202020204" pitchFamily="34" charset="0"/>
                <a:cs typeface="Arial" panose="020B0604020202020204" pitchFamily="34" charset="0"/>
              </a:rPr>
              <a:t>. Programming in the traditional sense uses static program components to build systems; while </a:t>
            </a:r>
            <a:r>
              <a:rPr lang="en-US" sz="2000" b="1" i="1" dirty="0">
                <a:solidFill>
                  <a:srgbClr val="C00000"/>
                </a:solidFill>
                <a:latin typeface="Arial" panose="020B0604020202020204" pitchFamily="34" charset="0"/>
                <a:cs typeface="Arial" panose="020B0604020202020204" pitchFamily="34" charset="0"/>
              </a:rPr>
              <a:t>dynamic programming </a:t>
            </a:r>
            <a:r>
              <a:rPr lang="en-US" sz="2000" dirty="0">
                <a:latin typeface="Arial" panose="020B0604020202020204" pitchFamily="34" charset="0"/>
                <a:cs typeface="Arial" panose="020B0604020202020204" pitchFamily="34" charset="0"/>
              </a:rPr>
              <a:t>uses active components to build systems dynamically. The </a:t>
            </a:r>
            <a:r>
              <a:rPr lang="en-US" sz="2000" b="1" i="1" dirty="0">
                <a:solidFill>
                  <a:srgbClr val="C00000"/>
                </a:solidFill>
                <a:latin typeface="Arial" panose="020B0604020202020204" pitchFamily="34" charset="0"/>
                <a:cs typeface="Arial" panose="020B0604020202020204" pitchFamily="34" charset="0"/>
              </a:rPr>
              <a:t>active components </a:t>
            </a:r>
            <a:r>
              <a:rPr lang="en-US" sz="2000" dirty="0">
                <a:latin typeface="Arial" panose="020B0604020202020204" pitchFamily="34" charset="0"/>
                <a:cs typeface="Arial" panose="020B0604020202020204" pitchFamily="34" charset="0"/>
              </a:rPr>
              <a:t>can be processes, running systems or any services or software defined things in runtime. The </a:t>
            </a:r>
            <a:r>
              <a:rPr lang="en-US" sz="2000" b="1" i="1" u="sng" dirty="0">
                <a:solidFill>
                  <a:srgbClr val="C00000"/>
                </a:solidFill>
                <a:latin typeface="Arial" panose="020B0604020202020204" pitchFamily="34" charset="0"/>
                <a:cs typeface="Arial" panose="020B0604020202020204" pitchFamily="34" charset="0"/>
              </a:rPr>
              <a:t>autonomous, uncertainty, dynamic, evolution, user inclusive and intelligent nature </a:t>
            </a:r>
            <a:r>
              <a:rPr lang="en-US" sz="2000" dirty="0">
                <a:latin typeface="Arial" panose="020B0604020202020204" pitchFamily="34" charset="0"/>
                <a:cs typeface="Arial" panose="020B0604020202020204" pitchFamily="34" charset="0"/>
              </a:rPr>
              <a:t>of these components constitute important features of dynamic programming.</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3.1 Processes as Software Components</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3.2 The Development from Static Programming to Dynamic Programming</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3.3 Very high-level Programming with Active Components </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3.4 Dynamic System Architecture</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3.5 Dynamic Programming = Dynamic Architecture + Active Components</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3.6 The Seven Features of Dynamic Programming</a:t>
            </a:r>
          </a:p>
          <a:p>
            <a:pPr marL="0" indent="0">
              <a:spcBef>
                <a:spcPts val="600"/>
              </a:spcBef>
              <a:buNone/>
            </a:pPr>
            <a:r>
              <a:rPr lang="en-US" sz="2000" b="1" dirty="0">
                <a:solidFill>
                  <a:schemeClr val="tx1"/>
                </a:solidFill>
                <a:latin typeface="Arial" panose="020B0604020202020204" pitchFamily="34" charset="0"/>
                <a:cs typeface="Arial" panose="020B0604020202020204" pitchFamily="34" charset="0"/>
              </a:rPr>
              <a:t>3.7 Intelligent </a:t>
            </a:r>
            <a:r>
              <a:rPr lang="en-US" sz="2000" b="1" dirty="0">
                <a:latin typeface="Arial" panose="020B0604020202020204" pitchFamily="34" charset="0"/>
                <a:cs typeface="Arial" panose="020B0604020202020204" pitchFamily="34" charset="0"/>
              </a:rPr>
              <a:t>System Development with Dynamic Programming </a:t>
            </a:r>
          </a:p>
        </p:txBody>
      </p:sp>
      <p:sp>
        <p:nvSpPr>
          <p:cNvPr id="4" name="Slide Number Placeholder 3">
            <a:extLst>
              <a:ext uri="{FF2B5EF4-FFF2-40B4-BE49-F238E27FC236}">
                <a16:creationId xmlns:a16="http://schemas.microsoft.com/office/drawing/2014/main" id="{41B37982-0BA9-FD14-F2BB-1A0CD8246191}"/>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2893576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D325D-E1A4-F243-CA9A-98F0EC4BE184}"/>
              </a:ext>
            </a:extLst>
          </p:cNvPr>
          <p:cNvSpPr>
            <a:spLocks noGrp="1"/>
          </p:cNvSpPr>
          <p:nvPr>
            <p:ph type="title"/>
          </p:nvPr>
        </p:nvSpPr>
        <p:spPr>
          <a:xfrm>
            <a:off x="2322787" y="624110"/>
            <a:ext cx="9574924" cy="1280890"/>
          </a:xfrm>
        </p:spPr>
        <p:txBody>
          <a:bodyPr>
            <a:normAutofit fontScale="90000"/>
          </a:bodyPr>
          <a:lstStyle/>
          <a:p>
            <a:r>
              <a:rPr lang="en-US" b="1" dirty="0">
                <a:solidFill>
                  <a:schemeClr val="tx2">
                    <a:lumMod val="75000"/>
                  </a:schemeClr>
                </a:solidFill>
              </a:rPr>
              <a:t>Q&amp;A:</a:t>
            </a:r>
            <a:r>
              <a:rPr lang="en-US" b="1" dirty="0">
                <a:solidFill>
                  <a:srgbClr val="002060"/>
                </a:solidFill>
              </a:rPr>
              <a:t> Chapter 3 </a:t>
            </a:r>
            <a:br>
              <a:rPr lang="en-US" b="1" dirty="0"/>
            </a:br>
            <a:r>
              <a:rPr lang="en-US" b="1" dirty="0">
                <a:solidFill>
                  <a:srgbClr val="C00000"/>
                </a:solidFill>
                <a:latin typeface="Arial" panose="020B0604020202020204" pitchFamily="34" charset="0"/>
                <a:cs typeface="Arial" panose="020B0604020202020204" pitchFamily="34" charset="0"/>
              </a:rPr>
              <a:t>Dynamic Architecture &amp; Dynamic Programming</a:t>
            </a:r>
            <a:endParaRPr lang="LID4096" dirty="0"/>
          </a:p>
        </p:txBody>
      </p:sp>
      <p:sp>
        <p:nvSpPr>
          <p:cNvPr id="3" name="Content Placeholder 2">
            <a:extLst>
              <a:ext uri="{FF2B5EF4-FFF2-40B4-BE49-F238E27FC236}">
                <a16:creationId xmlns:a16="http://schemas.microsoft.com/office/drawing/2014/main" id="{00D0249E-188B-FA0B-04D3-8D8FA44E6627}"/>
              </a:ext>
            </a:extLst>
          </p:cNvPr>
          <p:cNvSpPr>
            <a:spLocks noGrp="1"/>
          </p:cNvSpPr>
          <p:nvPr>
            <p:ph idx="1"/>
          </p:nvPr>
        </p:nvSpPr>
        <p:spPr>
          <a:xfrm>
            <a:off x="2322787" y="2133600"/>
            <a:ext cx="9181825" cy="3777622"/>
          </a:xfrm>
        </p:spPr>
        <p:txBody>
          <a:bodyPr>
            <a:normAutofit lnSpcReduction="10000"/>
          </a:bodyPr>
          <a:lstStyle/>
          <a:p>
            <a:pPr marL="457200" indent="-457200">
              <a:buFont typeface="+mj-lt"/>
              <a:buAutoNum type="arabicPeriod"/>
            </a:pPr>
            <a:r>
              <a:rPr lang="en-US" sz="2400" b="1" dirty="0">
                <a:latin typeface="Arial" panose="020B0604020202020204" pitchFamily="34" charset="0"/>
                <a:cs typeface="Arial" panose="020B0604020202020204" pitchFamily="34" charset="0"/>
              </a:rPr>
              <a:t>What is the difference between static programming and dynamic programming?</a:t>
            </a:r>
          </a:p>
          <a:p>
            <a:pPr marL="457200" indent="-457200">
              <a:buFont typeface="+mj-lt"/>
              <a:buAutoNum type="arabicPeriod"/>
            </a:pPr>
            <a:r>
              <a:rPr lang="en-US" sz="2400" b="1" dirty="0">
                <a:latin typeface="Arial" panose="020B0604020202020204" pitchFamily="34" charset="0"/>
                <a:cs typeface="Arial" panose="020B0604020202020204" pitchFamily="34" charset="0"/>
              </a:rPr>
              <a:t>How do active components play a role in dynamic programming?</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are the main features of dynamic programming?</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is the significance of dynamic system architecture in software development?</a:t>
            </a:r>
          </a:p>
          <a:p>
            <a:pPr marL="457200" indent="-457200">
              <a:buFont typeface="+mj-lt"/>
              <a:buAutoNum type="arabicPeriod"/>
            </a:pPr>
            <a:r>
              <a:rPr lang="en-US" sz="2400" b="1" dirty="0">
                <a:latin typeface="Arial" panose="020B0604020202020204" pitchFamily="34" charset="0"/>
                <a:cs typeface="Arial" panose="020B0604020202020204" pitchFamily="34" charset="0"/>
              </a:rPr>
              <a:t>How does dynamic programming contribute to the development of intelligent systems?</a:t>
            </a:r>
            <a:endParaRPr lang="LID4096" sz="24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B6650DDB-575B-D1CA-BF35-E301EE504B43}"/>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918488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2F43B-8622-4924-5B3E-109CC62BBF57}"/>
              </a:ext>
            </a:extLst>
          </p:cNvPr>
          <p:cNvSpPr>
            <a:spLocks noGrp="1"/>
          </p:cNvSpPr>
          <p:nvPr>
            <p:ph type="title"/>
          </p:nvPr>
        </p:nvSpPr>
        <p:spPr>
          <a:xfrm>
            <a:off x="1855171" y="329899"/>
            <a:ext cx="8911687" cy="1280890"/>
          </a:xfrm>
        </p:spPr>
        <p:txBody>
          <a:bodyPr>
            <a:normAutofit fontScale="90000"/>
          </a:bodyPr>
          <a:lstStyle/>
          <a:p>
            <a:r>
              <a:rPr lang="en-US" b="1" dirty="0"/>
              <a:t>Chapter 4 </a:t>
            </a:r>
            <a:br>
              <a:rPr lang="en-US" b="1" dirty="0"/>
            </a:br>
            <a:r>
              <a:rPr lang="en-US" b="1" dirty="0">
                <a:solidFill>
                  <a:srgbClr val="C00000"/>
                </a:solidFill>
              </a:rPr>
              <a:t>System Complexity: Problem &amp; Solutions </a:t>
            </a:r>
            <a:br>
              <a:rPr lang="en-US" dirty="0">
                <a:solidFill>
                  <a:srgbClr val="C00000"/>
                </a:solidFill>
              </a:rPr>
            </a:br>
            <a:endParaRPr lang="LID4096" dirty="0">
              <a:solidFill>
                <a:srgbClr val="C00000"/>
              </a:solidFill>
            </a:endParaRPr>
          </a:p>
        </p:txBody>
      </p:sp>
      <p:sp>
        <p:nvSpPr>
          <p:cNvPr id="3" name="Content Placeholder 2">
            <a:extLst>
              <a:ext uri="{FF2B5EF4-FFF2-40B4-BE49-F238E27FC236}">
                <a16:creationId xmlns:a16="http://schemas.microsoft.com/office/drawing/2014/main" id="{15AC257C-0D2D-B874-634E-C54898046D62}"/>
              </a:ext>
            </a:extLst>
          </p:cNvPr>
          <p:cNvSpPr>
            <a:spLocks noGrp="1"/>
          </p:cNvSpPr>
          <p:nvPr>
            <p:ph idx="1"/>
          </p:nvPr>
        </p:nvSpPr>
        <p:spPr>
          <a:xfrm>
            <a:off x="1735281" y="1610789"/>
            <a:ext cx="9985663" cy="4831575"/>
          </a:xfrm>
        </p:spPr>
        <p:txBody>
          <a:bodyPr>
            <a:normAutofit lnSpcReduction="10000"/>
          </a:bodyPr>
          <a:lstStyle/>
          <a:p>
            <a:pPr marL="0" indent="0">
              <a:buNone/>
            </a:pPr>
            <a:r>
              <a:rPr lang="en-US" sz="2400" b="1" dirty="0">
                <a:solidFill>
                  <a:srgbClr val="C00000"/>
                </a:solidFill>
              </a:rPr>
              <a:t>Description: </a:t>
            </a:r>
            <a:r>
              <a:rPr lang="en-US" sz="2400" dirty="0">
                <a:latin typeface="Arial" panose="020B0604020202020204" pitchFamily="34" charset="0"/>
                <a:cs typeface="Arial" panose="020B0604020202020204" pitchFamily="34" charset="0"/>
              </a:rPr>
              <a:t>The phenomenon that large and </a:t>
            </a:r>
            <a:r>
              <a:rPr lang="en-US" sz="2400" b="1" i="1" dirty="0">
                <a:solidFill>
                  <a:srgbClr val="C00000"/>
                </a:solidFill>
                <a:latin typeface="Arial" panose="020B0604020202020204" pitchFamily="34" charset="0"/>
                <a:cs typeface="Arial" panose="020B0604020202020204" pitchFamily="34" charset="0"/>
              </a:rPr>
              <a:t>complex systems </a:t>
            </a:r>
            <a:r>
              <a:rPr lang="en-US" sz="2400" dirty="0">
                <a:latin typeface="Arial" panose="020B0604020202020204" pitchFamily="34" charset="0"/>
                <a:cs typeface="Arial" panose="020B0604020202020204" pitchFamily="34" charset="0"/>
              </a:rPr>
              <a:t>become more and </a:t>
            </a:r>
            <a:r>
              <a:rPr lang="en-US" sz="2400" b="1" dirty="0">
                <a:solidFill>
                  <a:srgbClr val="C00000"/>
                </a:solidFill>
                <a:latin typeface="Arial" panose="020B0604020202020204" pitchFamily="34" charset="0"/>
                <a:cs typeface="Arial" panose="020B0604020202020204" pitchFamily="34" charset="0"/>
              </a:rPr>
              <a:t>more complex </a:t>
            </a:r>
            <a:r>
              <a:rPr lang="en-US" sz="2400" dirty="0">
                <a:latin typeface="Arial" panose="020B0604020202020204" pitchFamily="34" charset="0"/>
                <a:cs typeface="Arial" panose="020B0604020202020204" pitchFamily="34" charset="0"/>
              </a:rPr>
              <a:t>during their maintenance can be assumed as their fate. If 80% of annual software cost is used for software maintenance, then most of the </a:t>
            </a:r>
            <a:r>
              <a:rPr lang="en-US" sz="2400" b="1" dirty="0">
                <a:solidFill>
                  <a:srgbClr val="C00000"/>
                </a:solidFill>
                <a:latin typeface="Arial" panose="020B0604020202020204" pitchFamily="34" charset="0"/>
                <a:cs typeface="Arial" panose="020B0604020202020204" pitchFamily="34" charset="0"/>
              </a:rPr>
              <a:t>software maintenance </a:t>
            </a:r>
            <a:r>
              <a:rPr lang="en-US" sz="2400" dirty="0">
                <a:latin typeface="Arial" panose="020B0604020202020204" pitchFamily="34" charset="0"/>
                <a:cs typeface="Arial" panose="020B0604020202020204" pitchFamily="34" charset="0"/>
              </a:rPr>
              <a:t>work is troubled by the complexity of the system. Fortunately, </a:t>
            </a:r>
            <a:r>
              <a:rPr lang="en-US" sz="2400" b="1" i="1" dirty="0">
                <a:solidFill>
                  <a:srgbClr val="C00000"/>
                </a:solidFill>
                <a:latin typeface="Arial" panose="020B0604020202020204" pitchFamily="34" charset="0"/>
                <a:cs typeface="Arial" panose="020B0604020202020204" pitchFamily="34" charset="0"/>
              </a:rPr>
              <a:t>software rearchitecting</a:t>
            </a:r>
            <a:r>
              <a:rPr lang="en-US" sz="2400" dirty="0">
                <a:latin typeface="Arial" panose="020B0604020202020204" pitchFamily="34" charset="0"/>
                <a:cs typeface="Arial" panose="020B0604020202020204" pitchFamily="34" charset="0"/>
              </a:rPr>
              <a:t> technology based on </a:t>
            </a:r>
            <a:r>
              <a:rPr lang="en-US" sz="2400" b="1" i="1" dirty="0">
                <a:solidFill>
                  <a:srgbClr val="C00000"/>
                </a:solidFill>
                <a:latin typeface="Arial" panose="020B0604020202020204" pitchFamily="34" charset="0"/>
                <a:cs typeface="Arial" panose="020B0604020202020204" pitchFamily="34" charset="0"/>
              </a:rPr>
              <a:t>software data mining and machine learning</a:t>
            </a:r>
            <a:r>
              <a:rPr lang="en-US" sz="2400" dirty="0">
                <a:latin typeface="Arial" panose="020B0604020202020204" pitchFamily="34" charset="0"/>
                <a:cs typeface="Arial" panose="020B0604020202020204" pitchFamily="34" charset="0"/>
              </a:rPr>
              <a:t> provides a solution to this problem.</a:t>
            </a:r>
          </a:p>
          <a:p>
            <a:pPr marL="0" indent="0">
              <a:buNone/>
            </a:pPr>
            <a:r>
              <a:rPr lang="en-US" sz="2400" b="1" dirty="0"/>
              <a:t>4.1 The Second Software Crisis </a:t>
            </a:r>
          </a:p>
          <a:p>
            <a:pPr marL="0" indent="0">
              <a:buNone/>
            </a:pPr>
            <a:r>
              <a:rPr lang="en-US" sz="2400" b="1" dirty="0"/>
              <a:t>4.2 Lehman's Laws About System Complexity</a:t>
            </a:r>
          </a:p>
          <a:p>
            <a:pPr marL="0" indent="0">
              <a:buNone/>
            </a:pPr>
            <a:r>
              <a:rPr lang="en-US" sz="2400" b="1" dirty="0"/>
              <a:t>4.3 Refactoring and Re-architecting </a:t>
            </a:r>
          </a:p>
          <a:p>
            <a:pPr marL="0" indent="0">
              <a:buNone/>
            </a:pPr>
            <a:r>
              <a:rPr lang="en-US" sz="2400" b="1" dirty="0"/>
              <a:t>4.4 Data Mining and Machine Learning for System Re-Architecting </a:t>
            </a:r>
          </a:p>
          <a:p>
            <a:pPr marL="0" indent="0">
              <a:buNone/>
            </a:pPr>
            <a:r>
              <a:rPr lang="en-US" sz="2400" b="1" dirty="0"/>
              <a:t>4.5 An Approach to Reduce System Complexity </a:t>
            </a:r>
          </a:p>
          <a:p>
            <a:endParaRPr lang="LID4096" dirty="0"/>
          </a:p>
        </p:txBody>
      </p:sp>
      <p:sp>
        <p:nvSpPr>
          <p:cNvPr id="4" name="Slide Number Placeholder 3">
            <a:extLst>
              <a:ext uri="{FF2B5EF4-FFF2-40B4-BE49-F238E27FC236}">
                <a16:creationId xmlns:a16="http://schemas.microsoft.com/office/drawing/2014/main" id="{256FA93C-AC11-5003-687B-F0C06A74FD62}"/>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18780846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B0A7F-ECF2-11C7-B1DD-696F192E164C}"/>
              </a:ext>
            </a:extLst>
          </p:cNvPr>
          <p:cNvSpPr>
            <a:spLocks noGrp="1"/>
          </p:cNvSpPr>
          <p:nvPr>
            <p:ph type="title"/>
          </p:nvPr>
        </p:nvSpPr>
        <p:spPr>
          <a:xfrm>
            <a:off x="2592925" y="512462"/>
            <a:ext cx="8911687" cy="1280890"/>
          </a:xfrm>
        </p:spPr>
        <p:txBody>
          <a:bodyPr>
            <a:normAutofit fontScale="90000"/>
          </a:bodyPr>
          <a:lstStyle/>
          <a:p>
            <a:r>
              <a:rPr lang="en-US" b="1" dirty="0">
                <a:solidFill>
                  <a:schemeClr val="tx2"/>
                </a:solidFill>
              </a:rPr>
              <a:t>Q&amp;A:</a:t>
            </a:r>
            <a:r>
              <a:rPr lang="en-US" b="1" dirty="0">
                <a:solidFill>
                  <a:srgbClr val="002060"/>
                </a:solidFill>
              </a:rPr>
              <a:t> Chapter 4 </a:t>
            </a:r>
            <a:br>
              <a:rPr lang="en-US" b="1" dirty="0"/>
            </a:br>
            <a:r>
              <a:rPr lang="en-US" b="1" dirty="0">
                <a:solidFill>
                  <a:srgbClr val="C00000"/>
                </a:solidFill>
              </a:rPr>
              <a:t>System Complexity: Problem &amp; Solutions </a:t>
            </a:r>
            <a:br>
              <a:rPr lang="en-US" dirty="0">
                <a:solidFill>
                  <a:srgbClr val="C00000"/>
                </a:solidFill>
              </a:rPr>
            </a:br>
            <a:endParaRPr lang="LID4096" dirty="0"/>
          </a:p>
        </p:txBody>
      </p:sp>
      <p:sp>
        <p:nvSpPr>
          <p:cNvPr id="3" name="Content Placeholder 2">
            <a:extLst>
              <a:ext uri="{FF2B5EF4-FFF2-40B4-BE49-F238E27FC236}">
                <a16:creationId xmlns:a16="http://schemas.microsoft.com/office/drawing/2014/main" id="{ACB3632E-4ED1-C13D-DA88-25ED43DF75DB}"/>
              </a:ext>
            </a:extLst>
          </p:cNvPr>
          <p:cNvSpPr>
            <a:spLocks noGrp="1"/>
          </p:cNvSpPr>
          <p:nvPr>
            <p:ph idx="1"/>
          </p:nvPr>
        </p:nvSpPr>
        <p:spPr>
          <a:xfrm>
            <a:off x="2079171" y="1793352"/>
            <a:ext cx="9535886" cy="4117870"/>
          </a:xfrm>
        </p:spPr>
        <p:txBody>
          <a:bodyPr>
            <a:normAutofit lnSpcReduction="10000"/>
          </a:bodyPr>
          <a:lstStyle/>
          <a:p>
            <a:pPr marL="457200" indent="-457200">
              <a:buFont typeface="+mj-lt"/>
              <a:buAutoNum type="arabicPeriod"/>
            </a:pPr>
            <a:r>
              <a:rPr lang="en-US" sz="2400" b="1" dirty="0">
                <a:latin typeface="Arial" panose="020B0604020202020204" pitchFamily="34" charset="0"/>
                <a:cs typeface="Arial" panose="020B0604020202020204" pitchFamily="34" charset="0"/>
              </a:rPr>
              <a:t>What is the second software crisis, and how is it related to system complexity?</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are Lehman's laws about system complexity, and what do they imply for software maintenance?</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are refactoring and rearchitecting, and how are they used to address system complexity?</a:t>
            </a:r>
          </a:p>
          <a:p>
            <a:pPr marL="457200" indent="-457200">
              <a:buFont typeface="+mj-lt"/>
              <a:buAutoNum type="arabicPeriod"/>
            </a:pPr>
            <a:r>
              <a:rPr lang="en-US" sz="2400" b="1" dirty="0">
                <a:latin typeface="Arial" panose="020B0604020202020204" pitchFamily="34" charset="0"/>
                <a:cs typeface="Arial" panose="020B0604020202020204" pitchFamily="34" charset="0"/>
              </a:rPr>
              <a:t>How can data mining and machine learning be used for system re-architecting?</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approach can be used to reduce system complexity, and how effective is it?</a:t>
            </a:r>
            <a:endParaRPr lang="LID4096" sz="24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18D0796C-846D-2874-6AE9-46349741DB2C}"/>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4215419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728A8-A91D-9612-F85C-94DC087113BB}"/>
              </a:ext>
            </a:extLst>
          </p:cNvPr>
          <p:cNvSpPr>
            <a:spLocks noGrp="1"/>
          </p:cNvSpPr>
          <p:nvPr>
            <p:ph type="title"/>
          </p:nvPr>
        </p:nvSpPr>
        <p:spPr>
          <a:xfrm>
            <a:off x="1849582" y="624110"/>
            <a:ext cx="9457603" cy="1280890"/>
          </a:xfrm>
        </p:spPr>
        <p:txBody>
          <a:bodyPr>
            <a:normAutofit fontScale="90000"/>
          </a:bodyPr>
          <a:lstStyle/>
          <a:p>
            <a:r>
              <a:rPr lang="en-US" b="1" dirty="0">
                <a:effectLst>
                  <a:outerShdw blurRad="38100" dist="38100" dir="2700000" algn="tl">
                    <a:srgbClr val="000000">
                      <a:alpha val="43137"/>
                    </a:srgbClr>
                  </a:outerShdw>
                </a:effectLst>
              </a:rPr>
              <a:t>Chapter 5 </a:t>
            </a:r>
            <a:br>
              <a:rPr lang="en-US" b="1" dirty="0">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Software Architecture: Theory &amp; Challenges </a:t>
            </a:r>
            <a:br>
              <a:rPr lang="en-US" dirty="0"/>
            </a:br>
            <a:endParaRPr lang="LID4096" dirty="0"/>
          </a:p>
        </p:txBody>
      </p:sp>
      <p:sp>
        <p:nvSpPr>
          <p:cNvPr id="3" name="Content Placeholder 2">
            <a:extLst>
              <a:ext uri="{FF2B5EF4-FFF2-40B4-BE49-F238E27FC236}">
                <a16:creationId xmlns:a16="http://schemas.microsoft.com/office/drawing/2014/main" id="{5B3A8BDF-3041-2B36-D9B0-42C65CD90C14}"/>
              </a:ext>
            </a:extLst>
          </p:cNvPr>
          <p:cNvSpPr>
            <a:spLocks noGrp="1"/>
          </p:cNvSpPr>
          <p:nvPr>
            <p:ph idx="1"/>
          </p:nvPr>
        </p:nvSpPr>
        <p:spPr>
          <a:xfrm>
            <a:off x="1311579" y="1905000"/>
            <a:ext cx="10617185" cy="4724399"/>
          </a:xfrm>
        </p:spPr>
        <p:txBody>
          <a:bodyPr>
            <a:normAutofit fontScale="92500"/>
          </a:bodyPr>
          <a:lstStyle/>
          <a:p>
            <a:pPr marL="0" indent="0">
              <a:lnSpc>
                <a:spcPts val="2640"/>
              </a:lnSpc>
              <a:buNone/>
            </a:pPr>
            <a:r>
              <a:rPr lang="en-US" sz="24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400" b="1" dirty="0">
                <a:latin typeface="Arial" panose="020B0604020202020204" pitchFamily="34" charset="0"/>
                <a:cs typeface="Arial" panose="020B0604020202020204" pitchFamily="34" charset="0"/>
              </a:rPr>
              <a:t>Although the </a:t>
            </a:r>
            <a:r>
              <a:rPr lang="en-US" sz="2400" b="1" i="1" dirty="0">
                <a:solidFill>
                  <a:srgbClr val="C00000"/>
                </a:solidFill>
                <a:latin typeface="Arial" panose="020B0604020202020204" pitchFamily="34" charset="0"/>
                <a:cs typeface="Arial" panose="020B0604020202020204" pitchFamily="34" charset="0"/>
              </a:rPr>
              <a:t>architecture-centric</a:t>
            </a:r>
            <a:r>
              <a:rPr lang="en-US" sz="2400" b="1" dirty="0">
                <a:latin typeface="Arial" panose="020B0604020202020204" pitchFamily="34" charset="0"/>
                <a:cs typeface="Arial" panose="020B0604020202020204" pitchFamily="34" charset="0"/>
              </a:rPr>
              <a:t> software development model is being accepted by more and more software projects, software architecture is, so far, still only a </a:t>
            </a:r>
            <a:r>
              <a:rPr lang="en-US" sz="24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buzzword</a:t>
            </a:r>
            <a:r>
              <a:rPr lang="en-US" sz="2400" b="1" dirty="0">
                <a:latin typeface="Arial" panose="020B0604020202020204" pitchFamily="34" charset="0"/>
                <a:cs typeface="Arial" panose="020B0604020202020204" pitchFamily="34" charset="0"/>
              </a:rPr>
              <a:t>. There are dozens of different definitions and various styles. </a:t>
            </a:r>
            <a:r>
              <a:rPr lang="en-US" sz="2400" b="1" dirty="0">
                <a:solidFill>
                  <a:srgbClr val="C00000"/>
                </a:solidFill>
                <a:latin typeface="Arial" panose="020B0604020202020204" pitchFamily="34" charset="0"/>
                <a:cs typeface="Arial" panose="020B0604020202020204" pitchFamily="34" charset="0"/>
              </a:rPr>
              <a:t>Do you really know what software architecture is?</a:t>
            </a:r>
          </a:p>
          <a:p>
            <a:pPr marL="0" indent="0">
              <a:buNone/>
            </a:pPr>
            <a:r>
              <a:rPr lang="en-US" sz="2400" b="1" dirty="0">
                <a:latin typeface="Arial" panose="020B0604020202020204" pitchFamily="34" charset="0"/>
                <a:cs typeface="Arial" panose="020B0604020202020204" pitchFamily="34" charset="0"/>
              </a:rPr>
              <a:t>5.1 A Series of Questions About Software Architecture </a:t>
            </a:r>
          </a:p>
          <a:p>
            <a:pPr marL="0" indent="0">
              <a:buNone/>
            </a:pPr>
            <a:r>
              <a:rPr lang="en-US" sz="2400" b="1" dirty="0">
                <a:latin typeface="Arial" panose="020B0604020202020204" pitchFamily="34" charset="0"/>
                <a:cs typeface="Arial" panose="020B0604020202020204" pitchFamily="34" charset="0"/>
              </a:rPr>
              <a:t>5.2 How Many Different Architectures That a Subject System May Have?</a:t>
            </a:r>
          </a:p>
          <a:p>
            <a:pPr marL="0" indent="0">
              <a:buNone/>
            </a:pPr>
            <a:r>
              <a:rPr lang="en-US" sz="2400" b="1" dirty="0">
                <a:latin typeface="Arial" panose="020B0604020202020204" pitchFamily="34" charset="0"/>
                <a:cs typeface="Arial" panose="020B0604020202020204" pitchFamily="34" charset="0"/>
              </a:rPr>
              <a:t>5.3 Can you Change System Architecture Without Changing Source Code?</a:t>
            </a:r>
          </a:p>
          <a:p>
            <a:pPr marL="0" indent="0">
              <a:buNone/>
            </a:pPr>
            <a:r>
              <a:rPr lang="en-US" sz="2400" b="1" dirty="0">
                <a:latin typeface="Arial" panose="020B0604020202020204" pitchFamily="34" charset="0"/>
                <a:cs typeface="Arial" panose="020B0604020202020204" pitchFamily="34" charset="0"/>
              </a:rPr>
              <a:t>5.4 Architecture as A Blueprint at Different Levels in Multiple Views</a:t>
            </a:r>
          </a:p>
          <a:p>
            <a:pPr marL="0" indent="0">
              <a:buNone/>
            </a:pPr>
            <a:r>
              <a:rPr lang="en-US" sz="2400" b="1" dirty="0">
                <a:latin typeface="Arial" panose="020B0604020202020204" pitchFamily="34" charset="0"/>
                <a:cs typeface="Arial" panose="020B0604020202020204" pitchFamily="34" charset="0"/>
              </a:rPr>
              <a:t>5.5 The Features of Different Architecture Styles</a:t>
            </a:r>
          </a:p>
          <a:p>
            <a:pPr marL="0" indent="0">
              <a:buNone/>
            </a:pPr>
            <a:r>
              <a:rPr lang="en-US" sz="2400" b="1" dirty="0">
                <a:latin typeface="Arial" panose="020B0604020202020204" pitchFamily="34" charset="0"/>
                <a:cs typeface="Arial" panose="020B0604020202020204" pitchFamily="34" charset="0"/>
              </a:rPr>
              <a:t>5.6 An Approach for System Architecting and Rearchitecting</a:t>
            </a:r>
          </a:p>
          <a:p>
            <a:endParaRPr lang="LID4096" dirty="0"/>
          </a:p>
        </p:txBody>
      </p:sp>
      <p:sp>
        <p:nvSpPr>
          <p:cNvPr id="4" name="Slide Number Placeholder 3">
            <a:extLst>
              <a:ext uri="{FF2B5EF4-FFF2-40B4-BE49-F238E27FC236}">
                <a16:creationId xmlns:a16="http://schemas.microsoft.com/office/drawing/2014/main" id="{B5849E4A-0792-B398-CB0C-3275755D2479}"/>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2163952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D930C-FA42-8C5C-9959-C81227C7E991}"/>
              </a:ext>
            </a:extLst>
          </p:cNvPr>
          <p:cNvSpPr>
            <a:spLocks noGrp="1"/>
          </p:cNvSpPr>
          <p:nvPr>
            <p:ph type="title"/>
          </p:nvPr>
        </p:nvSpPr>
        <p:spPr/>
        <p:txBody>
          <a:bodyPr>
            <a:normAutofit fontScale="90000"/>
          </a:bodyPr>
          <a:lstStyle/>
          <a:p>
            <a:r>
              <a:rPr lang="en-US" b="1" dirty="0">
                <a:solidFill>
                  <a:schemeClr val="tx2">
                    <a:lumMod val="50000"/>
                  </a:schemeClr>
                </a:solidFill>
                <a:effectLst>
                  <a:outerShdw blurRad="38100" dist="38100" dir="2700000" algn="tl">
                    <a:srgbClr val="000000">
                      <a:alpha val="43137"/>
                    </a:srgbClr>
                  </a:outerShdw>
                </a:effectLst>
              </a:rPr>
              <a:t>Q&amp;A: </a:t>
            </a:r>
            <a:r>
              <a:rPr lang="en-US" b="1" dirty="0">
                <a:solidFill>
                  <a:srgbClr val="002060"/>
                </a:solidFill>
                <a:effectLst>
                  <a:outerShdw blurRad="38100" dist="38100" dir="2700000" algn="tl">
                    <a:srgbClr val="000000">
                      <a:alpha val="43137"/>
                    </a:srgbClr>
                  </a:outerShdw>
                </a:effectLst>
              </a:rPr>
              <a:t>Chapter 5 </a:t>
            </a:r>
            <a:br>
              <a:rPr lang="en-US" b="1" dirty="0">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Software Architecture: Theory &amp; Challenges </a:t>
            </a:r>
            <a:br>
              <a:rPr lang="en-US" dirty="0"/>
            </a:br>
            <a:endParaRPr lang="LID4096" dirty="0"/>
          </a:p>
        </p:txBody>
      </p:sp>
      <p:sp>
        <p:nvSpPr>
          <p:cNvPr id="3" name="Content Placeholder 2">
            <a:extLst>
              <a:ext uri="{FF2B5EF4-FFF2-40B4-BE49-F238E27FC236}">
                <a16:creationId xmlns:a16="http://schemas.microsoft.com/office/drawing/2014/main" id="{A05ED91B-909C-9365-A16C-388F9855A863}"/>
              </a:ext>
            </a:extLst>
          </p:cNvPr>
          <p:cNvSpPr>
            <a:spLocks noGrp="1"/>
          </p:cNvSpPr>
          <p:nvPr>
            <p:ph idx="1"/>
          </p:nvPr>
        </p:nvSpPr>
        <p:spPr>
          <a:xfrm>
            <a:off x="2242456" y="1807029"/>
            <a:ext cx="9262155" cy="4426861"/>
          </a:xfrm>
        </p:spPr>
        <p:txBody>
          <a:bodyPr>
            <a:normAutofit fontScale="92500" lnSpcReduction="20000"/>
          </a:bodyPr>
          <a:lstStyle/>
          <a:p>
            <a:endParaRPr lang="en-US" dirty="0"/>
          </a:p>
          <a:p>
            <a:pPr>
              <a:buFont typeface="+mj-lt"/>
              <a:buAutoNum type="arabicPeriod"/>
            </a:pPr>
            <a:r>
              <a:rPr lang="en-US" sz="2800" b="1" dirty="0">
                <a:latin typeface="Arial" panose="020B0604020202020204" pitchFamily="34" charset="0"/>
                <a:cs typeface="Arial" panose="020B0604020202020204" pitchFamily="34" charset="0"/>
              </a:rPr>
              <a:t>What is software architecture, and why is it important in software development?</a:t>
            </a:r>
          </a:p>
          <a:p>
            <a:pPr>
              <a:buFont typeface="+mj-lt"/>
              <a:buAutoNum type="arabicPeriod"/>
            </a:pPr>
            <a:r>
              <a:rPr lang="en-US" sz="2800" b="1" dirty="0">
                <a:latin typeface="Arial" panose="020B0604020202020204" pitchFamily="34" charset="0"/>
                <a:cs typeface="Arial" panose="020B0604020202020204" pitchFamily="34" charset="0"/>
              </a:rPr>
              <a:t>How many different architectures can a subject system have, and what factors determine the number?</a:t>
            </a:r>
          </a:p>
          <a:p>
            <a:pPr>
              <a:buFont typeface="+mj-lt"/>
              <a:buAutoNum type="arabicPeriod"/>
            </a:pPr>
            <a:r>
              <a:rPr lang="en-US" sz="2800" b="1" dirty="0">
                <a:latin typeface="Arial" panose="020B0604020202020204" pitchFamily="34" charset="0"/>
                <a:cs typeface="Arial" panose="020B0604020202020204" pitchFamily="34" charset="0"/>
              </a:rPr>
              <a:t>Can you change the system architecture without changing the source code, and how is it done?</a:t>
            </a:r>
          </a:p>
          <a:p>
            <a:pPr>
              <a:buFont typeface="+mj-lt"/>
              <a:buAutoNum type="arabicPeriod"/>
            </a:pPr>
            <a:r>
              <a:rPr lang="en-US" sz="2800" b="1" dirty="0">
                <a:latin typeface="Arial" panose="020B0604020202020204" pitchFamily="34" charset="0"/>
                <a:cs typeface="Arial" panose="020B0604020202020204" pitchFamily="34" charset="0"/>
              </a:rPr>
              <a:t>What are the different levels and multiple views of architecture as a blueprint?</a:t>
            </a:r>
          </a:p>
          <a:p>
            <a:pPr>
              <a:buFont typeface="+mj-lt"/>
              <a:buAutoNum type="arabicPeriod"/>
            </a:pPr>
            <a:r>
              <a:rPr lang="en-US" sz="2800" b="1" dirty="0">
                <a:latin typeface="Arial" panose="020B0604020202020204" pitchFamily="34" charset="0"/>
                <a:cs typeface="Arial" panose="020B0604020202020204" pitchFamily="34" charset="0"/>
              </a:rPr>
              <a:t>What are the features of different architecture styles, and how do they differ from each other?</a:t>
            </a:r>
            <a:endParaRPr lang="LID4096" sz="28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5DD1982D-D50E-C4DB-5F5C-E1A99835EFC4}"/>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3559820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E8DF-9EC6-D4BE-4ED7-0EBF84A14BFD}"/>
              </a:ext>
            </a:extLst>
          </p:cNvPr>
          <p:cNvSpPr>
            <a:spLocks noGrp="1"/>
          </p:cNvSpPr>
          <p:nvPr>
            <p:ph type="title"/>
          </p:nvPr>
        </p:nvSpPr>
        <p:spPr>
          <a:xfrm>
            <a:off x="1745673" y="329899"/>
            <a:ext cx="9758939" cy="1280890"/>
          </a:xfrm>
        </p:spPr>
        <p:txBody>
          <a:bodyPr>
            <a:normAutofit fontScale="90000"/>
          </a:bodyPr>
          <a:lstStyle/>
          <a:p>
            <a:r>
              <a:rPr lang="en-US" b="1" dirty="0"/>
              <a:t>Chapter 6 </a:t>
            </a:r>
            <a:br>
              <a:rPr lang="en-US" b="1" dirty="0"/>
            </a:br>
            <a:r>
              <a:rPr lang="en-US" b="1" dirty="0">
                <a:solidFill>
                  <a:srgbClr val="C00000"/>
                </a:solidFill>
              </a:rPr>
              <a:t>Relation-Oriented Software Architecture (ROA) </a:t>
            </a:r>
            <a:endParaRPr lang="LID4096" b="1" dirty="0">
              <a:solidFill>
                <a:srgbClr val="C00000"/>
              </a:solidFill>
            </a:endParaRPr>
          </a:p>
        </p:txBody>
      </p:sp>
      <p:sp>
        <p:nvSpPr>
          <p:cNvPr id="3" name="Content Placeholder 2">
            <a:extLst>
              <a:ext uri="{FF2B5EF4-FFF2-40B4-BE49-F238E27FC236}">
                <a16:creationId xmlns:a16="http://schemas.microsoft.com/office/drawing/2014/main" id="{8CCBCDB1-4287-F7F6-457A-F658C2E10D53}"/>
              </a:ext>
            </a:extLst>
          </p:cNvPr>
          <p:cNvSpPr>
            <a:spLocks noGrp="1"/>
          </p:cNvSpPr>
          <p:nvPr>
            <p:ph idx="1"/>
          </p:nvPr>
        </p:nvSpPr>
        <p:spPr>
          <a:xfrm>
            <a:off x="1872240" y="1610789"/>
            <a:ext cx="9632372" cy="4917312"/>
          </a:xfrm>
        </p:spPr>
        <p:txBody>
          <a:bodyPr/>
          <a:lstStyle/>
          <a:p>
            <a:pPr marL="0" indent="0">
              <a:buNone/>
            </a:pPr>
            <a:r>
              <a:rPr lang="en-US" sz="2400" b="1" dirty="0">
                <a:latin typeface="Arial" panose="020B0604020202020204" pitchFamily="34" charset="0"/>
                <a:cs typeface="Arial" panose="020B0604020202020204" pitchFamily="34" charset="0"/>
              </a:rPr>
              <a:t>Description: </a:t>
            </a:r>
            <a:r>
              <a:rPr lang="en-US" sz="2400" dirty="0">
                <a:latin typeface="Arial" panose="020B0604020202020204" pitchFamily="34" charset="0"/>
                <a:cs typeface="Arial" panose="020B0604020202020204" pitchFamily="34" charset="0"/>
              </a:rPr>
              <a:t>Relation-oriented software architecture(ROA) is </a:t>
            </a:r>
            <a:r>
              <a:rPr lang="en-US" sz="2400" b="1" i="1" dirty="0">
                <a:solidFill>
                  <a:srgbClr val="C00000"/>
                </a:solidFill>
                <a:latin typeface="Arial" panose="020B0604020202020204" pitchFamily="34" charset="0"/>
                <a:cs typeface="Arial" panose="020B0604020202020204" pitchFamily="34" charset="0"/>
              </a:rPr>
              <a:t>a high-level abstraction </a:t>
            </a:r>
            <a:r>
              <a:rPr lang="en-US" sz="2400" dirty="0">
                <a:latin typeface="Arial" panose="020B0604020202020204" pitchFamily="34" charset="0"/>
                <a:cs typeface="Arial" panose="020B0604020202020204" pitchFamily="34" charset="0"/>
              </a:rPr>
              <a:t>of a system, which catches the </a:t>
            </a:r>
            <a:r>
              <a:rPr lang="en-US" sz="2400" b="1" dirty="0">
                <a:solidFill>
                  <a:srgbClr val="C00000"/>
                </a:solidFill>
                <a:latin typeface="Arial" panose="020B0604020202020204" pitchFamily="34" charset="0"/>
                <a:cs typeface="Arial" panose="020B0604020202020204" pitchFamily="34" charset="0"/>
              </a:rPr>
              <a:t>commonality</a:t>
            </a:r>
            <a:r>
              <a:rPr lang="en-US" sz="2400" dirty="0">
                <a:latin typeface="Arial" panose="020B0604020202020204" pitchFamily="34" charset="0"/>
                <a:cs typeface="Arial" panose="020B0604020202020204" pitchFamily="34" charset="0"/>
              </a:rPr>
              <a:t> of several popularly used architecture styles, makes software architecture a </a:t>
            </a:r>
            <a:r>
              <a:rPr lang="en-US" sz="2400" b="1" dirty="0">
                <a:solidFill>
                  <a:srgbClr val="C00000"/>
                </a:solidFill>
                <a:latin typeface="Arial" panose="020B0604020202020204" pitchFamily="34" charset="0"/>
                <a:cs typeface="Arial" panose="020B0604020202020204" pitchFamily="34" charset="0"/>
              </a:rPr>
              <a:t>computable artifact </a:t>
            </a:r>
            <a:r>
              <a:rPr lang="en-US" sz="2400" dirty="0">
                <a:latin typeface="Arial" panose="020B0604020202020204" pitchFamily="34" charset="0"/>
                <a:cs typeface="Arial" panose="020B0604020202020204" pitchFamily="34" charset="0"/>
              </a:rPr>
              <a:t>and forms a theoretical foundation to realize software architecting and re-architecting in an automatic way.</a:t>
            </a:r>
          </a:p>
          <a:p>
            <a:pPr marL="0" indent="0">
              <a:buNone/>
            </a:pPr>
            <a:r>
              <a:rPr lang="en-US" sz="2400" b="1" dirty="0">
                <a:latin typeface="Arial" panose="020B0604020202020204" pitchFamily="34" charset="0"/>
                <a:cs typeface="Arial" panose="020B0604020202020204" pitchFamily="34" charset="0"/>
              </a:rPr>
              <a:t>6.1 About Function, Object and Service Orientation</a:t>
            </a:r>
          </a:p>
          <a:p>
            <a:pPr marL="0" indent="0">
              <a:buNone/>
            </a:pPr>
            <a:r>
              <a:rPr lang="en-US" sz="2400" b="1" dirty="0">
                <a:latin typeface="Arial" panose="020B0604020202020204" pitchFamily="34" charset="0"/>
                <a:cs typeface="Arial" panose="020B0604020202020204" pitchFamily="34" charset="0"/>
              </a:rPr>
              <a:t>6.2 Relation-Oriented Architecture(ROA)</a:t>
            </a:r>
          </a:p>
          <a:p>
            <a:pPr marL="0" indent="0">
              <a:buNone/>
            </a:pPr>
            <a:r>
              <a:rPr lang="en-US" sz="2400" b="1" dirty="0">
                <a:latin typeface="Arial" panose="020B0604020202020204" pitchFamily="34" charset="0"/>
                <a:cs typeface="Arial" panose="020B0604020202020204" pitchFamily="34" charset="0"/>
              </a:rPr>
              <a:t>6.3 ROA as a Computable Architecture Style </a:t>
            </a:r>
          </a:p>
          <a:p>
            <a:pPr marL="0" indent="0">
              <a:buNone/>
            </a:pPr>
            <a:r>
              <a:rPr lang="en-US" sz="2400" b="1" dirty="0">
                <a:latin typeface="Arial" panose="020B0604020202020204" pitchFamily="34" charset="0"/>
                <a:cs typeface="Arial" panose="020B0604020202020204" pitchFamily="34" charset="0"/>
              </a:rPr>
              <a:t>6.4 ROA-Based Automatic Software Data Mining </a:t>
            </a:r>
          </a:p>
          <a:p>
            <a:pPr marL="0" indent="0">
              <a:buNone/>
            </a:pPr>
            <a:r>
              <a:rPr lang="en-US" sz="2400" b="1" dirty="0">
                <a:latin typeface="Arial" panose="020B0604020202020204" pitchFamily="34" charset="0"/>
                <a:cs typeface="Arial" panose="020B0604020202020204" pitchFamily="34" charset="0"/>
              </a:rPr>
              <a:t>6.5 ROA-Based Automatic Software Re-Architecting </a:t>
            </a:r>
          </a:p>
          <a:p>
            <a:endParaRPr lang="LID4096" dirty="0"/>
          </a:p>
        </p:txBody>
      </p:sp>
      <p:sp>
        <p:nvSpPr>
          <p:cNvPr id="4" name="Slide Number Placeholder 3">
            <a:extLst>
              <a:ext uri="{FF2B5EF4-FFF2-40B4-BE49-F238E27FC236}">
                <a16:creationId xmlns:a16="http://schemas.microsoft.com/office/drawing/2014/main" id="{0C60A8ED-B0FB-A3CC-7C55-8E69C28329F0}"/>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1396296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0C37-1EEE-A790-85CF-31744D903F8B}"/>
              </a:ext>
            </a:extLst>
          </p:cNvPr>
          <p:cNvSpPr>
            <a:spLocks noGrp="1"/>
          </p:cNvSpPr>
          <p:nvPr>
            <p:ph type="title"/>
          </p:nvPr>
        </p:nvSpPr>
        <p:spPr>
          <a:xfrm>
            <a:off x="2362201" y="624110"/>
            <a:ext cx="9459686" cy="1280890"/>
          </a:xfrm>
        </p:spPr>
        <p:txBody>
          <a:bodyPr>
            <a:normAutofit fontScale="90000"/>
          </a:bodyPr>
          <a:lstStyle/>
          <a:p>
            <a:r>
              <a:rPr lang="en-US" b="1" dirty="0">
                <a:solidFill>
                  <a:schemeClr val="tx2">
                    <a:lumMod val="50000"/>
                  </a:schemeClr>
                </a:solidFill>
              </a:rPr>
              <a:t>Q&amp;A: </a:t>
            </a:r>
            <a:r>
              <a:rPr lang="en-US" b="1" dirty="0">
                <a:solidFill>
                  <a:srgbClr val="002060"/>
                </a:solidFill>
              </a:rPr>
              <a:t>Chapter 6 </a:t>
            </a:r>
            <a:br>
              <a:rPr lang="en-US" b="1" dirty="0"/>
            </a:br>
            <a:r>
              <a:rPr lang="en-US" b="1" dirty="0">
                <a:solidFill>
                  <a:srgbClr val="C00000"/>
                </a:solidFill>
              </a:rPr>
              <a:t>Relation-Oriented Software Architecture (ROA) </a:t>
            </a:r>
            <a:endParaRPr lang="LID4096" dirty="0"/>
          </a:p>
        </p:txBody>
      </p:sp>
      <p:sp>
        <p:nvSpPr>
          <p:cNvPr id="3" name="Content Placeholder 2">
            <a:extLst>
              <a:ext uri="{FF2B5EF4-FFF2-40B4-BE49-F238E27FC236}">
                <a16:creationId xmlns:a16="http://schemas.microsoft.com/office/drawing/2014/main" id="{073B1F5E-04E7-27E8-69AF-49F252FFBFEA}"/>
              </a:ext>
            </a:extLst>
          </p:cNvPr>
          <p:cNvSpPr>
            <a:spLocks noGrp="1"/>
          </p:cNvSpPr>
          <p:nvPr>
            <p:ph idx="1"/>
          </p:nvPr>
        </p:nvSpPr>
        <p:spPr>
          <a:xfrm>
            <a:off x="2144486" y="1828800"/>
            <a:ext cx="9360126" cy="4484914"/>
          </a:xfrm>
        </p:spPr>
        <p:txBody>
          <a:bodyPr>
            <a:normAutofit/>
          </a:bodyPr>
          <a:lstStyle/>
          <a:p>
            <a:pPr marL="457200" indent="-457200">
              <a:buFont typeface="+mj-lt"/>
              <a:buAutoNum type="arabicPeriod"/>
            </a:pPr>
            <a:r>
              <a:rPr lang="en-US" sz="2400" b="1" dirty="0">
                <a:latin typeface="Arial" panose="020B0604020202020204" pitchFamily="34" charset="0"/>
                <a:cs typeface="Arial" panose="020B0604020202020204" pitchFamily="34" charset="0"/>
              </a:rPr>
              <a:t>What are the differences between function, object, and service orientation in software architecture?</a:t>
            </a:r>
          </a:p>
          <a:p>
            <a:pPr marL="457200" indent="-457200">
              <a:buFont typeface="+mj-lt"/>
              <a:buAutoNum type="arabicPeriod"/>
            </a:pPr>
            <a:r>
              <a:rPr lang="en-US" sz="2400" b="1" dirty="0">
                <a:latin typeface="Arial" panose="020B0604020202020204" pitchFamily="34" charset="0"/>
                <a:cs typeface="Arial" panose="020B0604020202020204" pitchFamily="34" charset="0"/>
              </a:rPr>
              <a:t>What is relation-oriented software architecture (ROA), and how does it compare to other popular architecture styles?</a:t>
            </a:r>
          </a:p>
          <a:p>
            <a:pPr marL="457200" indent="-457200">
              <a:buFont typeface="+mj-lt"/>
              <a:buAutoNum type="arabicPeriod"/>
            </a:pPr>
            <a:r>
              <a:rPr lang="en-US" sz="2400" b="1" dirty="0">
                <a:latin typeface="Arial" panose="020B0604020202020204" pitchFamily="34" charset="0"/>
                <a:cs typeface="Arial" panose="020B0604020202020204" pitchFamily="34" charset="0"/>
              </a:rPr>
              <a:t>How does ROA make software architecture a computable artifact, and what are the benefits of this approach?</a:t>
            </a:r>
          </a:p>
          <a:p>
            <a:pPr marL="457200" indent="-457200">
              <a:buFont typeface="+mj-lt"/>
              <a:buAutoNum type="arabicPeriod"/>
            </a:pPr>
            <a:r>
              <a:rPr lang="en-US" sz="2400" b="1" dirty="0">
                <a:latin typeface="Arial" panose="020B0604020202020204" pitchFamily="34" charset="0"/>
                <a:cs typeface="Arial" panose="020B0604020202020204" pitchFamily="34" charset="0"/>
              </a:rPr>
              <a:t>How can software data mining be performed automatically using ROA, and what are the advantages of this approach?</a:t>
            </a:r>
          </a:p>
          <a:p>
            <a:pPr marL="457200" indent="-457200">
              <a:buFont typeface="+mj-lt"/>
              <a:buAutoNum type="arabicPeriod"/>
            </a:pPr>
            <a:r>
              <a:rPr lang="en-US" sz="2400" b="1" dirty="0">
                <a:latin typeface="Arial" panose="020B0604020202020204" pitchFamily="34" charset="0"/>
                <a:cs typeface="Arial" panose="020B0604020202020204" pitchFamily="34" charset="0"/>
              </a:rPr>
              <a:t>How can ROA be used for automatic software re-architecting, and what are the challenges of this approach?</a:t>
            </a:r>
            <a:endParaRPr lang="LID4096" sz="24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2F5A0C03-7DD9-CD93-6A04-75F5A31C1A82}"/>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3229056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227940" y="508775"/>
            <a:ext cx="8911687" cy="644132"/>
          </a:xfrm>
        </p:spPr>
        <p:txBody>
          <a:bodyPr/>
          <a:lstStyle/>
          <a:p>
            <a:r>
              <a:rPr lang="en-US" b="1">
                <a:solidFill>
                  <a:srgbClr val="C00000"/>
                </a:solidFill>
                <a:effectLst>
                  <a:outerShdw blurRad="38100" dist="38100" dir="2700000" algn="tl">
                    <a:srgbClr val="000000">
                      <a:alpha val="43137"/>
                    </a:srgbClr>
                  </a:outerShdw>
                </a:effectLst>
              </a:rPr>
              <a:t>About Author</a:t>
            </a:r>
          </a:p>
        </p:txBody>
      </p:sp>
      <p:sp>
        <p:nvSpPr>
          <p:cNvPr id="4" name="内容占位符 3"/>
          <p:cNvSpPr>
            <a:spLocks noGrp="1"/>
          </p:cNvSpPr>
          <p:nvPr>
            <p:ph idx="1"/>
          </p:nvPr>
        </p:nvSpPr>
        <p:spPr>
          <a:xfrm>
            <a:off x="2227940" y="1142839"/>
            <a:ext cx="9694190" cy="5394945"/>
          </a:xfrm>
        </p:spPr>
        <p:txBody>
          <a:bodyPr>
            <a:noAutofit/>
          </a:bodyPr>
          <a:lstStyle/>
          <a:p>
            <a:pPr marL="0" indent="0">
              <a:buNone/>
            </a:pPr>
            <a:endParaRPr lang="en-US" sz="400" dirty="0">
              <a:latin typeface="Arial" panose="020B0604020202020204" pitchFamily="34" charset="0"/>
              <a:cs typeface="Arial" panose="020B0604020202020204" pitchFamily="34" charset="0"/>
            </a:endParaRPr>
          </a:p>
          <a:p>
            <a:pPr marL="0" indent="0">
              <a:spcBef>
                <a:spcPts val="0"/>
              </a:spcBef>
              <a:buNone/>
            </a:pPr>
            <a:r>
              <a:rPr lang="en-US" sz="2000" dirty="0">
                <a:latin typeface="Arial" panose="020B0604020202020204" pitchFamily="34" charset="0"/>
                <a:cs typeface="Arial" panose="020B0604020202020204" pitchFamily="34" charset="0"/>
              </a:rPr>
              <a:t>Mr. H. Li was director of CLEBA International Research, the Netherlands, who graduated from Peking University, Beijing, China and received PhD from Delft University of Technology, the Netherlands. He has about 30 years’ experience in the European academic and industry society. Starting before 1990s he was engaged in academic research on artificial intelligence, software reuse, dynamic </a:t>
            </a:r>
            <a:r>
              <a:rPr lang="en-US" altLang="zh-CN" sz="2000" dirty="0">
                <a:latin typeface="Arial" panose="020B0604020202020204" pitchFamily="34" charset="0"/>
                <a:cs typeface="Arial" panose="020B0604020202020204" pitchFamily="34" charset="0"/>
              </a:rPr>
              <a:t>software </a:t>
            </a:r>
            <a:r>
              <a:rPr lang="en-US" sz="2000" dirty="0">
                <a:latin typeface="Arial" panose="020B0604020202020204" pitchFamily="34" charset="0"/>
                <a:cs typeface="Arial" panose="020B0604020202020204" pitchFamily="34" charset="0"/>
              </a:rPr>
              <a:t> programming and co-developed concepts and models of software reuse-in-the-large with Prof. J. van </a:t>
            </a:r>
            <a:r>
              <a:rPr lang="en-US" sz="2000" dirty="0" err="1">
                <a:latin typeface="Arial" panose="020B0604020202020204" pitchFamily="34" charset="0"/>
                <a:cs typeface="Arial" panose="020B0604020202020204" pitchFamily="34" charset="0"/>
              </a:rPr>
              <a:t>Katwijk</a:t>
            </a:r>
            <a:r>
              <a:rPr lang="en-US" sz="2000" dirty="0">
                <a:latin typeface="Arial" panose="020B0604020202020204" pitchFamily="34" charset="0"/>
                <a:cs typeface="Arial" panose="020B0604020202020204" pitchFamily="34" charset="0"/>
              </a:rPr>
              <a:t>, Prof. M. </a:t>
            </a:r>
            <a:r>
              <a:rPr lang="en-US" sz="2000" dirty="0" err="1">
                <a:latin typeface="Arial" panose="020B0604020202020204" pitchFamily="34" charset="0"/>
                <a:cs typeface="Arial" panose="020B0604020202020204" pitchFamily="34" charset="0"/>
              </a:rPr>
              <a:t>Looijen</a:t>
            </a:r>
            <a:r>
              <a:rPr lang="en-US" sz="2000" dirty="0">
                <a:latin typeface="Arial" panose="020B0604020202020204" pitchFamily="34" charset="0"/>
                <a:cs typeface="Arial" panose="020B0604020202020204" pitchFamily="34" charset="0"/>
              </a:rPr>
              <a:t> and Prof. H.G. Sol of Delft University of Technology, the Netherlands. Later on he served for a strategic department of a major European company, planning software reuse strategies and chairing a project on re-architecting large and complex systems. He published a professional book on application reuse-in-the-large and presented keynote speeches in international conferences. Furthermore he had chaired an international research project for years on accurate machine translation, cross-language e-business and intelligent information processing, resulting a set of intellectual properties. His current research interests are on </a:t>
            </a:r>
            <a:r>
              <a:rPr lang="en-US" altLang="zh-CN" sz="2000" dirty="0">
                <a:latin typeface="Arial" panose="020B0604020202020204" pitchFamily="34" charset="0"/>
                <a:cs typeface="Arial" panose="020B0604020202020204" pitchFamily="34" charset="0"/>
              </a:rPr>
              <a:t>software development paradigm in the era of big data, regarding</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to the software development technology of </a:t>
            </a:r>
            <a:r>
              <a:rPr lang="en-US" sz="2000" dirty="0">
                <a:latin typeface="Arial" panose="020B0604020202020204" pitchFamily="34" charset="0"/>
                <a:cs typeface="Arial" panose="020B0604020202020204" pitchFamily="34" charset="0"/>
              </a:rPr>
              <a:t>datafication, intelligent, architecturalization and Intensification.</a:t>
            </a:r>
          </a:p>
        </p:txBody>
      </p:sp>
      <p:sp>
        <p:nvSpPr>
          <p:cNvPr id="2" name="灯片编号占位符 1"/>
          <p:cNvSpPr>
            <a:spLocks noGrp="1"/>
          </p:cNvSpPr>
          <p:nvPr>
            <p:ph type="sldNum" sz="quarter" idx="12"/>
          </p:nvPr>
        </p:nvSpPr>
        <p:spPr/>
        <p:txBody>
          <a:bodyPr/>
          <a:lstStyle/>
          <a:p>
            <a:fld id="{D57F1E4F-1CFF-5643-939E-217C01CDF565}" type="slidenum">
              <a:rPr lang="en-US" smtClean="0"/>
              <a:pPr/>
              <a:t>2</a:t>
            </a:fld>
            <a:endParaRPr lang="en-US"/>
          </a:p>
        </p:txBody>
      </p:sp>
      <p:pic>
        <p:nvPicPr>
          <p:cNvPr id="5" name="图片 4"/>
          <p:cNvPicPr>
            <a:picLocks noChangeAspect="1"/>
          </p:cNvPicPr>
          <p:nvPr/>
        </p:nvPicPr>
        <p:blipFill>
          <a:blip r:embed="rId3"/>
          <a:stretch>
            <a:fillRect/>
          </a:stretch>
        </p:blipFill>
        <p:spPr>
          <a:xfrm>
            <a:off x="587032" y="2383241"/>
            <a:ext cx="1182727" cy="1457070"/>
          </a:xfrm>
          <a:prstGeom prst="rect">
            <a:avLst/>
          </a:prstGeom>
        </p:spPr>
      </p:pic>
    </p:spTree>
    <p:extLst>
      <p:ext uri="{BB962C8B-B14F-4D97-AF65-F5344CB8AC3E}">
        <p14:creationId xmlns:p14="http://schemas.microsoft.com/office/powerpoint/2010/main" val="1596043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D96C9-F868-E0E6-6997-D50279C2F456}"/>
              </a:ext>
            </a:extLst>
          </p:cNvPr>
          <p:cNvSpPr>
            <a:spLocks noGrp="1"/>
          </p:cNvSpPr>
          <p:nvPr>
            <p:ph type="title"/>
          </p:nvPr>
        </p:nvSpPr>
        <p:spPr>
          <a:xfrm>
            <a:off x="1797627" y="329899"/>
            <a:ext cx="10131137" cy="1280890"/>
          </a:xfrm>
        </p:spPr>
        <p:txBody>
          <a:bodyPr>
            <a:normAutofit fontScale="90000"/>
          </a:bodyPr>
          <a:lstStyle/>
          <a:p>
            <a:r>
              <a:rPr lang="en-US" b="1" dirty="0"/>
              <a:t>Chapter 7 </a:t>
            </a:r>
            <a:br>
              <a:rPr lang="en-US" dirty="0"/>
            </a:br>
            <a:r>
              <a:rPr lang="en-US" b="1" spc="-150" dirty="0">
                <a:solidFill>
                  <a:srgbClr val="C00000"/>
                </a:solidFill>
                <a:effectLst>
                  <a:outerShdw blurRad="38100" dist="38100" dir="2700000" algn="tl">
                    <a:srgbClr val="000000">
                      <a:alpha val="43137"/>
                    </a:srgbClr>
                  </a:outerShdw>
                </a:effectLst>
              </a:rPr>
              <a:t>Learning-Based Automatic System Re-architecting</a:t>
            </a:r>
            <a:endParaRPr lang="LID4096" b="1" spc="-150" dirty="0">
              <a:solidFill>
                <a:srgbClr val="C0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26BE85E-A4FF-3BA6-58DD-B6324B00FD31}"/>
              </a:ext>
            </a:extLst>
          </p:cNvPr>
          <p:cNvSpPr>
            <a:spLocks noGrp="1"/>
          </p:cNvSpPr>
          <p:nvPr>
            <p:ph idx="1"/>
          </p:nvPr>
        </p:nvSpPr>
        <p:spPr>
          <a:xfrm>
            <a:off x="1797627" y="1610789"/>
            <a:ext cx="9706985" cy="4300433"/>
          </a:xfrm>
        </p:spPr>
        <p:txBody>
          <a:bodyPr>
            <a:normAutofit/>
          </a:bodyPr>
          <a:lstStyle/>
          <a:p>
            <a:pPr marL="0" indent="0">
              <a:buNone/>
            </a:pPr>
            <a:r>
              <a:rPr lang="en-US"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24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400" dirty="0">
                <a:latin typeface="Arial" panose="020B0604020202020204" pitchFamily="34" charset="0"/>
                <a:cs typeface="Arial" panose="020B0604020202020204" pitchFamily="34" charset="0"/>
              </a:rPr>
              <a:t>This chapter is about </a:t>
            </a:r>
            <a:r>
              <a:rPr lang="en-US" sz="2400" b="1" i="1" dirty="0">
                <a:solidFill>
                  <a:srgbClr val="C00000"/>
                </a:solidFill>
                <a:latin typeface="Arial" panose="020B0604020202020204" pitchFamily="34" charset="0"/>
                <a:cs typeface="Arial" panose="020B0604020202020204" pitchFamily="34" charset="0"/>
              </a:rPr>
              <a:t>the principles and algorithms </a:t>
            </a:r>
            <a:r>
              <a:rPr lang="en-US" sz="2400" dirty="0">
                <a:latin typeface="Arial" panose="020B0604020202020204" pitchFamily="34" charset="0"/>
                <a:cs typeface="Arial" panose="020B0604020202020204" pitchFamily="34" charset="0"/>
              </a:rPr>
              <a:t>of automatic software rearchitecting. </a:t>
            </a:r>
          </a:p>
          <a:p>
            <a:pPr marL="0" indent="0">
              <a:buNone/>
            </a:pPr>
            <a:r>
              <a:rPr lang="en-US" sz="2400" b="1" dirty="0">
                <a:latin typeface="Arial" panose="020B0604020202020204" pitchFamily="34" charset="0"/>
                <a:cs typeface="Arial" panose="020B0604020202020204" pitchFamily="34" charset="0"/>
              </a:rPr>
              <a:t>7.1 Principles of Software Re-Architecting </a:t>
            </a:r>
          </a:p>
          <a:p>
            <a:pPr marL="0" indent="0">
              <a:buNone/>
            </a:pPr>
            <a:r>
              <a:rPr lang="en-US" sz="2400" b="1" dirty="0">
                <a:latin typeface="Arial" panose="020B0604020202020204" pitchFamily="34" charset="0"/>
                <a:cs typeface="Arial" panose="020B0604020202020204" pitchFamily="34" charset="0"/>
              </a:rPr>
              <a:t>7.2 Logical Re-Architecting </a:t>
            </a:r>
          </a:p>
          <a:p>
            <a:pPr marL="0" indent="0">
              <a:buNone/>
            </a:pPr>
            <a:r>
              <a:rPr lang="en-US" sz="2400" b="1" dirty="0">
                <a:latin typeface="Arial" panose="020B0604020202020204" pitchFamily="34" charset="0"/>
                <a:cs typeface="Arial" panose="020B0604020202020204" pitchFamily="34" charset="0"/>
              </a:rPr>
              <a:t>7.3 Physical Re-Architecting </a:t>
            </a:r>
          </a:p>
          <a:p>
            <a:pPr marL="0" indent="0">
              <a:buNone/>
            </a:pPr>
            <a:r>
              <a:rPr lang="en-US" sz="2400" b="1" dirty="0">
                <a:latin typeface="Arial" panose="020B0604020202020204" pitchFamily="34" charset="0"/>
                <a:cs typeface="Arial" panose="020B0604020202020204" pitchFamily="34" charset="0"/>
              </a:rPr>
              <a:t>7.4 Algorithm for Automatic Architecture </a:t>
            </a:r>
            <a:r>
              <a:rPr lang="en-US" sz="2400" b="1" i="1" dirty="0">
                <a:solidFill>
                  <a:srgbClr val="C00000"/>
                </a:solidFill>
                <a:latin typeface="Arial" panose="020B0604020202020204" pitchFamily="34" charset="0"/>
                <a:cs typeface="Arial" panose="020B0604020202020204" pitchFamily="34" charset="0"/>
              </a:rPr>
              <a:t>Recovery</a:t>
            </a:r>
            <a:r>
              <a:rPr lang="en-US" sz="2400" b="1" dirty="0">
                <a:latin typeface="Arial" panose="020B0604020202020204" pitchFamily="34" charset="0"/>
                <a:cs typeface="Arial" panose="020B0604020202020204" pitchFamily="34" charset="0"/>
              </a:rPr>
              <a:t> </a:t>
            </a:r>
          </a:p>
          <a:p>
            <a:pPr marL="0" indent="0">
              <a:buNone/>
            </a:pPr>
            <a:r>
              <a:rPr lang="en-US" sz="2400" b="1" dirty="0">
                <a:latin typeface="Arial" panose="020B0604020202020204" pitchFamily="34" charset="0"/>
                <a:cs typeface="Arial" panose="020B0604020202020204" pitchFamily="34" charset="0"/>
              </a:rPr>
              <a:t>7.5 Algorithm for Automatic Architecture </a:t>
            </a:r>
            <a:r>
              <a:rPr lang="en-US" sz="2400" b="1" i="1" dirty="0">
                <a:solidFill>
                  <a:srgbClr val="C00000"/>
                </a:solidFill>
                <a:latin typeface="Arial" panose="020B0604020202020204" pitchFamily="34" charset="0"/>
                <a:cs typeface="Arial" panose="020B0604020202020204" pitchFamily="34" charset="0"/>
              </a:rPr>
              <a:t>Transformation </a:t>
            </a:r>
          </a:p>
          <a:p>
            <a:pPr marL="0" indent="0">
              <a:buNone/>
            </a:pPr>
            <a:r>
              <a:rPr lang="en-US" sz="2400" b="1" dirty="0">
                <a:latin typeface="Arial" panose="020B0604020202020204" pitchFamily="34" charset="0"/>
                <a:cs typeface="Arial" panose="020B0604020202020204" pitchFamily="34" charset="0"/>
              </a:rPr>
              <a:t>7.6 Algorithm for Architecture </a:t>
            </a:r>
            <a:r>
              <a:rPr lang="en-US" sz="2400" b="1" i="1" dirty="0">
                <a:solidFill>
                  <a:srgbClr val="C00000"/>
                </a:solidFill>
                <a:latin typeface="Arial" panose="020B0604020202020204" pitchFamily="34" charset="0"/>
                <a:cs typeface="Arial" panose="020B0604020202020204" pitchFamily="34" charset="0"/>
              </a:rPr>
              <a:t>Implantation </a:t>
            </a:r>
          </a:p>
          <a:p>
            <a:pPr marL="0" indent="0">
              <a:buNone/>
            </a:pPr>
            <a:r>
              <a:rPr lang="en-US" sz="2400" b="1" dirty="0">
                <a:latin typeface="Arial" panose="020B0604020202020204" pitchFamily="34" charset="0"/>
                <a:cs typeface="Arial" panose="020B0604020202020204" pitchFamily="34" charset="0"/>
              </a:rPr>
              <a:t>7.7 A </a:t>
            </a:r>
            <a:r>
              <a:rPr lang="en-US" sz="2400" b="1" dirty="0">
                <a:solidFill>
                  <a:srgbClr val="C00000"/>
                </a:solidFill>
                <a:latin typeface="Arial" panose="020B0604020202020204" pitchFamily="34" charset="0"/>
                <a:cs typeface="Arial" panose="020B0604020202020204" pitchFamily="34" charset="0"/>
              </a:rPr>
              <a:t>Case Study </a:t>
            </a:r>
            <a:r>
              <a:rPr lang="en-US" sz="2400" b="1" dirty="0">
                <a:latin typeface="Arial" panose="020B0604020202020204" pitchFamily="34" charset="0"/>
                <a:cs typeface="Arial" panose="020B0604020202020204" pitchFamily="34" charset="0"/>
              </a:rPr>
              <a:t>of Automatic System Rearchitecting</a:t>
            </a:r>
          </a:p>
          <a:p>
            <a:endParaRPr lang="LID4096" dirty="0"/>
          </a:p>
        </p:txBody>
      </p:sp>
      <p:sp>
        <p:nvSpPr>
          <p:cNvPr id="4" name="Slide Number Placeholder 3">
            <a:extLst>
              <a:ext uri="{FF2B5EF4-FFF2-40B4-BE49-F238E27FC236}">
                <a16:creationId xmlns:a16="http://schemas.microsoft.com/office/drawing/2014/main" id="{A1775719-C0A2-90A7-50B7-14696BC1930A}"/>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257083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01944-413C-4E3A-261A-F6CC6044D4C6}"/>
              </a:ext>
            </a:extLst>
          </p:cNvPr>
          <p:cNvSpPr>
            <a:spLocks noGrp="1"/>
          </p:cNvSpPr>
          <p:nvPr>
            <p:ph type="title"/>
          </p:nvPr>
        </p:nvSpPr>
        <p:spPr>
          <a:xfrm>
            <a:off x="2264229" y="624110"/>
            <a:ext cx="9240383" cy="1280890"/>
          </a:xfrm>
        </p:spPr>
        <p:txBody>
          <a:bodyPr>
            <a:normAutofit fontScale="90000"/>
          </a:bodyPr>
          <a:lstStyle/>
          <a:p>
            <a:r>
              <a:rPr lang="en-US" b="1" dirty="0">
                <a:solidFill>
                  <a:schemeClr val="tx2">
                    <a:lumMod val="50000"/>
                  </a:schemeClr>
                </a:solidFill>
              </a:rPr>
              <a:t>Q&amp;A:</a:t>
            </a:r>
            <a:r>
              <a:rPr lang="en-US" b="1" dirty="0">
                <a:solidFill>
                  <a:schemeClr val="bg1">
                    <a:lumMod val="50000"/>
                  </a:schemeClr>
                </a:solidFill>
              </a:rPr>
              <a:t> </a:t>
            </a:r>
            <a:r>
              <a:rPr lang="en-US" b="1" dirty="0">
                <a:solidFill>
                  <a:schemeClr val="tx1"/>
                </a:solidFill>
              </a:rPr>
              <a:t>Chapter 7</a:t>
            </a:r>
            <a:r>
              <a:rPr lang="en-US" b="1" dirty="0">
                <a:solidFill>
                  <a:srgbClr val="002060"/>
                </a:solidFill>
              </a:rPr>
              <a:t> </a:t>
            </a:r>
            <a:br>
              <a:rPr lang="en-US" dirty="0"/>
            </a:br>
            <a:r>
              <a:rPr lang="en-US" b="1" spc="-150" dirty="0">
                <a:solidFill>
                  <a:srgbClr val="C00000"/>
                </a:solidFill>
                <a:effectLst>
                  <a:outerShdw blurRad="38100" dist="38100" dir="2700000" algn="tl">
                    <a:srgbClr val="000000">
                      <a:alpha val="43137"/>
                    </a:srgbClr>
                  </a:outerShdw>
                </a:effectLst>
              </a:rPr>
              <a:t>Learning-Based Automatic System Re-architecting</a:t>
            </a:r>
            <a:endParaRPr lang="LID4096" dirty="0"/>
          </a:p>
        </p:txBody>
      </p:sp>
      <p:sp>
        <p:nvSpPr>
          <p:cNvPr id="3" name="Content Placeholder 2">
            <a:extLst>
              <a:ext uri="{FF2B5EF4-FFF2-40B4-BE49-F238E27FC236}">
                <a16:creationId xmlns:a16="http://schemas.microsoft.com/office/drawing/2014/main" id="{24DB00DE-422A-14CB-283B-4930D0AAB7CA}"/>
              </a:ext>
            </a:extLst>
          </p:cNvPr>
          <p:cNvSpPr>
            <a:spLocks noGrp="1"/>
          </p:cNvSpPr>
          <p:nvPr>
            <p:ph idx="1"/>
          </p:nvPr>
        </p:nvSpPr>
        <p:spPr>
          <a:xfrm>
            <a:off x="1850571" y="1981201"/>
            <a:ext cx="9654041" cy="4386942"/>
          </a:xfrm>
        </p:spPr>
        <p:txBody>
          <a:bodyPr>
            <a:normAutofit/>
          </a:bodyPr>
          <a:lstStyle/>
          <a:p>
            <a:pPr marL="457200" indent="-457200">
              <a:buFont typeface="+mj-lt"/>
              <a:buAutoNum type="arabicPeriod"/>
            </a:pPr>
            <a:r>
              <a:rPr lang="en-US" sz="2400" b="1" dirty="0">
                <a:solidFill>
                  <a:srgbClr val="002060"/>
                </a:solidFill>
                <a:latin typeface="Arial" panose="020B0604020202020204" pitchFamily="34" charset="0"/>
                <a:cs typeface="Arial" panose="020B0604020202020204" pitchFamily="34" charset="0"/>
              </a:rPr>
              <a:t>What are the principles of software re-architecting, and why is it important in software development?</a:t>
            </a:r>
          </a:p>
          <a:p>
            <a:pPr marL="457200" indent="-457200">
              <a:buFont typeface="+mj-lt"/>
              <a:buAutoNum type="arabicPeriod"/>
            </a:pPr>
            <a:r>
              <a:rPr lang="en-US" sz="2400" b="1" dirty="0">
                <a:solidFill>
                  <a:srgbClr val="002060"/>
                </a:solidFill>
                <a:latin typeface="Arial" panose="020B0604020202020204" pitchFamily="34" charset="0"/>
                <a:cs typeface="Arial" panose="020B0604020202020204" pitchFamily="34" charset="0"/>
              </a:rPr>
              <a:t>What is logical re-architecting, and how is it different from physical re-architecting?</a:t>
            </a:r>
          </a:p>
          <a:p>
            <a:pPr marL="457200" indent="-457200">
              <a:buFont typeface="+mj-lt"/>
              <a:buAutoNum type="arabicPeriod"/>
            </a:pPr>
            <a:r>
              <a:rPr lang="en-US" sz="2400" b="1" dirty="0">
                <a:solidFill>
                  <a:srgbClr val="002060"/>
                </a:solidFill>
                <a:latin typeface="Arial" panose="020B0604020202020204" pitchFamily="34" charset="0"/>
                <a:cs typeface="Arial" panose="020B0604020202020204" pitchFamily="34" charset="0"/>
              </a:rPr>
              <a:t>What is the algorithm for automatic architecture recovery, and how does it work?</a:t>
            </a:r>
          </a:p>
          <a:p>
            <a:pPr marL="457200" indent="-457200">
              <a:buFont typeface="+mj-lt"/>
              <a:buAutoNum type="arabicPeriod"/>
            </a:pPr>
            <a:r>
              <a:rPr lang="en-US" sz="2400" b="1" dirty="0">
                <a:solidFill>
                  <a:srgbClr val="002060"/>
                </a:solidFill>
                <a:latin typeface="Arial" panose="020B0604020202020204" pitchFamily="34" charset="0"/>
                <a:cs typeface="Arial" panose="020B0604020202020204" pitchFamily="34" charset="0"/>
              </a:rPr>
              <a:t>How can automatic architecture transformation be achieved, and what are the challenges involved?</a:t>
            </a:r>
          </a:p>
          <a:p>
            <a:pPr marL="457200" indent="-457200">
              <a:buFont typeface="+mj-lt"/>
              <a:buAutoNum type="arabicPeriod"/>
            </a:pPr>
            <a:r>
              <a:rPr lang="en-US" sz="2400" b="1" dirty="0">
                <a:solidFill>
                  <a:srgbClr val="002060"/>
                </a:solidFill>
                <a:latin typeface="Arial" panose="020B0604020202020204" pitchFamily="34" charset="0"/>
                <a:cs typeface="Arial" panose="020B0604020202020204" pitchFamily="34" charset="0"/>
              </a:rPr>
              <a:t>What is the algorithm for architecture implantation, and what are the benefits of this approach?</a:t>
            </a:r>
            <a:endParaRPr lang="LID4096" sz="2400" b="1" dirty="0">
              <a:solidFill>
                <a:srgbClr val="002060"/>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2D1B89D3-C3D7-21C2-8051-CCEB5A9C6A25}"/>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722749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956C-3812-F0D4-5363-1B724B4461F1}"/>
              </a:ext>
            </a:extLst>
          </p:cNvPr>
          <p:cNvSpPr>
            <a:spLocks noGrp="1"/>
          </p:cNvSpPr>
          <p:nvPr>
            <p:ph type="title"/>
          </p:nvPr>
        </p:nvSpPr>
        <p:spPr>
          <a:xfrm>
            <a:off x="1953492" y="329899"/>
            <a:ext cx="9547408" cy="1280890"/>
          </a:xfrm>
        </p:spPr>
        <p:txBody>
          <a:bodyPr>
            <a:normAutofit fontScale="90000"/>
          </a:bodyPr>
          <a:lstStyle/>
          <a:p>
            <a:r>
              <a:rPr lang="en-US" b="1" dirty="0">
                <a:effectLst>
                  <a:outerShdw blurRad="38100" dist="38100" dir="2700000" algn="tl">
                    <a:srgbClr val="000000">
                      <a:alpha val="43137"/>
                    </a:srgbClr>
                  </a:outerShdw>
                </a:effectLst>
              </a:rPr>
              <a:t>Chapter 8</a:t>
            </a:r>
            <a:br>
              <a:rPr lang="en-US" b="1" dirty="0">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 Intensive Software Development </a:t>
            </a:r>
            <a:br>
              <a:rPr lang="en-US" dirty="0"/>
            </a:br>
            <a:endParaRPr lang="LID4096" dirty="0"/>
          </a:p>
        </p:txBody>
      </p:sp>
      <p:sp>
        <p:nvSpPr>
          <p:cNvPr id="3" name="Content Placeholder 2">
            <a:extLst>
              <a:ext uri="{FF2B5EF4-FFF2-40B4-BE49-F238E27FC236}">
                <a16:creationId xmlns:a16="http://schemas.microsoft.com/office/drawing/2014/main" id="{C23E56AD-C84B-76E4-4969-1FBC2A4138EF}"/>
              </a:ext>
            </a:extLst>
          </p:cNvPr>
          <p:cNvSpPr>
            <a:spLocks noGrp="1"/>
          </p:cNvSpPr>
          <p:nvPr>
            <p:ph idx="1"/>
          </p:nvPr>
        </p:nvSpPr>
        <p:spPr>
          <a:xfrm>
            <a:off x="1953492" y="1592617"/>
            <a:ext cx="9809017" cy="4917312"/>
          </a:xfrm>
        </p:spPr>
        <p:txBody>
          <a:bodyPr>
            <a:normAutofit/>
          </a:bodyPr>
          <a:lstStyle/>
          <a:p>
            <a:pPr marL="0" indent="0">
              <a:buNone/>
            </a:pPr>
            <a:r>
              <a:rPr lang="en-US" sz="26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600" dirty="0">
                <a:latin typeface="Arial" panose="020B0604020202020204" pitchFamily="34" charset="0"/>
                <a:cs typeface="Arial" panose="020B0604020202020204" pitchFamily="34" charset="0"/>
              </a:rPr>
              <a:t>Intensive software development is a </a:t>
            </a:r>
            <a:r>
              <a:rPr lang="en-US" sz="2600" b="1" i="1" dirty="0">
                <a:solidFill>
                  <a:srgbClr val="C00000"/>
                </a:solidFill>
                <a:latin typeface="Arial" panose="020B0604020202020204" pitchFamily="34" charset="0"/>
                <a:cs typeface="Arial" panose="020B0604020202020204" pitchFamily="34" charset="0"/>
              </a:rPr>
              <a:t>model </a:t>
            </a:r>
            <a:r>
              <a:rPr lang="en-US" sz="2600" dirty="0">
                <a:latin typeface="Arial" panose="020B0604020202020204" pitchFamily="34" charset="0"/>
                <a:cs typeface="Arial" panose="020B0604020202020204" pitchFamily="34" charset="0"/>
              </a:rPr>
              <a:t>for software development, supporting large-scale or very-large-scale software reuse, enabling improving the efficiency and quality of software development by </a:t>
            </a:r>
            <a:r>
              <a:rPr lang="en-US" sz="2600" b="1" i="1" dirty="0">
                <a:solidFill>
                  <a:srgbClr val="C00000"/>
                </a:solidFill>
                <a:latin typeface="Arial" panose="020B0604020202020204" pitchFamily="34" charset="0"/>
                <a:cs typeface="Arial" panose="020B0604020202020204" pitchFamily="34" charset="0"/>
              </a:rPr>
              <a:t>an order of magnitude</a:t>
            </a:r>
            <a:r>
              <a:rPr lang="en-US" sz="2600" dirty="0">
                <a:latin typeface="Arial" panose="020B0604020202020204" pitchFamily="34" charset="0"/>
                <a:cs typeface="Arial" panose="020B0604020202020204" pitchFamily="34" charset="0"/>
              </a:rPr>
              <a:t>.</a:t>
            </a:r>
          </a:p>
          <a:p>
            <a:pPr marL="0" indent="0">
              <a:buNone/>
            </a:pPr>
            <a:r>
              <a:rPr lang="en-US" sz="2600" b="1" dirty="0">
                <a:latin typeface="Arial" panose="020B0604020202020204" pitchFamily="34" charset="0"/>
                <a:cs typeface="Arial" panose="020B0604020202020204" pitchFamily="34" charset="0"/>
              </a:rPr>
              <a:t>8.1 Domain-Based Software Reuse-in-the-Large </a:t>
            </a:r>
          </a:p>
          <a:p>
            <a:pPr marL="0" indent="0">
              <a:buNone/>
            </a:pPr>
            <a:r>
              <a:rPr lang="en-US" sz="2600" b="1" dirty="0">
                <a:latin typeface="Arial" panose="020B0604020202020204" pitchFamily="34" charset="0"/>
                <a:cs typeface="Arial" panose="020B0604020202020204" pitchFamily="34" charset="0"/>
              </a:rPr>
              <a:t>8.2 Architecture-based Software Product Lines</a:t>
            </a:r>
          </a:p>
          <a:p>
            <a:pPr marL="0" indent="0">
              <a:buNone/>
            </a:pPr>
            <a:r>
              <a:rPr lang="en-US" sz="2600" b="1" dirty="0">
                <a:latin typeface="Arial" panose="020B0604020202020204" pitchFamily="34" charset="0"/>
                <a:cs typeface="Arial" panose="020B0604020202020204" pitchFamily="34" charset="0"/>
              </a:rPr>
              <a:t>8.3 </a:t>
            </a:r>
            <a:r>
              <a:rPr lang="en-US" sz="2600" b="1" i="1" dirty="0">
                <a:solidFill>
                  <a:srgbClr val="C00000"/>
                </a:solidFill>
                <a:latin typeface="Arial" panose="020B0604020202020204" pitchFamily="34" charset="0"/>
                <a:cs typeface="Arial" panose="020B0604020202020204" pitchFamily="34" charset="0"/>
              </a:rPr>
              <a:t>Assets Mining </a:t>
            </a:r>
            <a:r>
              <a:rPr lang="en-US" sz="2600" b="1" dirty="0">
                <a:latin typeface="Arial" panose="020B0604020202020204" pitchFamily="34" charset="0"/>
                <a:cs typeface="Arial" panose="020B0604020202020204" pitchFamily="34" charset="0"/>
              </a:rPr>
              <a:t>and Development</a:t>
            </a:r>
          </a:p>
          <a:p>
            <a:pPr marL="0" indent="0">
              <a:buNone/>
            </a:pPr>
            <a:r>
              <a:rPr lang="en-US" sz="2600" b="1" dirty="0">
                <a:latin typeface="Arial" panose="020B0604020202020204" pitchFamily="34" charset="0"/>
                <a:cs typeface="Arial" panose="020B0604020202020204" pitchFamily="34" charset="0"/>
              </a:rPr>
              <a:t>8.4 </a:t>
            </a:r>
            <a:r>
              <a:rPr lang="en-US" sz="2600" b="1" i="1" dirty="0">
                <a:solidFill>
                  <a:srgbClr val="C00000"/>
                </a:solidFill>
                <a:latin typeface="Arial" panose="020B0604020202020204" pitchFamily="34" charset="0"/>
                <a:cs typeface="Arial" panose="020B0604020202020204" pitchFamily="34" charset="0"/>
              </a:rPr>
              <a:t>Organizational Model </a:t>
            </a:r>
            <a:r>
              <a:rPr lang="en-US" sz="2600" b="1" dirty="0">
                <a:latin typeface="Arial" panose="020B0604020202020204" pitchFamily="34" charset="0"/>
                <a:cs typeface="Arial" panose="020B0604020202020204" pitchFamily="34" charset="0"/>
              </a:rPr>
              <a:t>of Asset Management</a:t>
            </a:r>
          </a:p>
          <a:p>
            <a:pPr marL="0" indent="0">
              <a:buNone/>
            </a:pPr>
            <a:r>
              <a:rPr lang="en-US" sz="2600" b="1" dirty="0">
                <a:latin typeface="Arial" panose="020B0604020202020204" pitchFamily="34" charset="0"/>
                <a:cs typeface="Arial" panose="020B0604020202020204" pitchFamily="34" charset="0"/>
              </a:rPr>
              <a:t>8.5 </a:t>
            </a:r>
            <a:r>
              <a:rPr lang="en-US" sz="2600" b="1" i="1" dirty="0">
                <a:solidFill>
                  <a:srgbClr val="C00000"/>
                </a:solidFill>
                <a:latin typeface="Arial" panose="020B0604020202020204" pitchFamily="34" charset="0"/>
                <a:cs typeface="Arial" panose="020B0604020202020204" pitchFamily="34" charset="0"/>
              </a:rPr>
              <a:t>Operating Model </a:t>
            </a:r>
            <a:r>
              <a:rPr lang="en-US" sz="2600" b="1" dirty="0">
                <a:latin typeface="Arial" panose="020B0604020202020204" pitchFamily="34" charset="0"/>
                <a:cs typeface="Arial" panose="020B0604020202020204" pitchFamily="34" charset="0"/>
              </a:rPr>
              <a:t>of Intensive Software Development </a:t>
            </a:r>
          </a:p>
          <a:p>
            <a:endParaRPr lang="LID4096" dirty="0"/>
          </a:p>
        </p:txBody>
      </p:sp>
      <p:sp>
        <p:nvSpPr>
          <p:cNvPr id="4" name="Slide Number Placeholder 3">
            <a:extLst>
              <a:ext uri="{FF2B5EF4-FFF2-40B4-BE49-F238E27FC236}">
                <a16:creationId xmlns:a16="http://schemas.microsoft.com/office/drawing/2014/main" id="{6636B9C0-DC4D-86C0-FE7F-C7545D5C47B1}"/>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6443699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347E7-6022-7BC8-6B3B-98F37118A6B7}"/>
              </a:ext>
            </a:extLst>
          </p:cNvPr>
          <p:cNvSpPr>
            <a:spLocks noGrp="1"/>
          </p:cNvSpPr>
          <p:nvPr>
            <p:ph type="title"/>
          </p:nvPr>
        </p:nvSpPr>
        <p:spPr>
          <a:xfrm>
            <a:off x="1950668" y="591453"/>
            <a:ext cx="9250732" cy="1280890"/>
          </a:xfrm>
        </p:spPr>
        <p:txBody>
          <a:bodyPr/>
          <a:lstStyle/>
          <a:p>
            <a:r>
              <a:rPr lang="en-US" sz="3200" b="1" dirty="0">
                <a:solidFill>
                  <a:schemeClr val="tx2">
                    <a:lumMod val="50000"/>
                  </a:schemeClr>
                </a:solidFill>
                <a:effectLst>
                  <a:outerShdw blurRad="38100" dist="38100" dir="2700000" algn="tl">
                    <a:srgbClr val="000000">
                      <a:alpha val="43137"/>
                    </a:srgbClr>
                  </a:outerShdw>
                </a:effectLst>
              </a:rPr>
              <a:t>Q&amp;A:</a:t>
            </a:r>
            <a:r>
              <a:rPr lang="en-US" sz="3200" b="1" dirty="0">
                <a:solidFill>
                  <a:srgbClr val="00B050"/>
                </a:solidFill>
                <a:effectLst>
                  <a:outerShdw blurRad="38100" dist="38100" dir="2700000" algn="tl">
                    <a:srgbClr val="000000">
                      <a:alpha val="43137"/>
                    </a:srgbClr>
                  </a:outerShdw>
                </a:effectLst>
              </a:rPr>
              <a:t> </a:t>
            </a:r>
            <a:r>
              <a:rPr lang="en-US" sz="3200" b="1" dirty="0">
                <a:solidFill>
                  <a:srgbClr val="002060"/>
                </a:solidFill>
                <a:effectLst>
                  <a:outerShdw blurRad="38100" dist="38100" dir="2700000" algn="tl">
                    <a:srgbClr val="000000">
                      <a:alpha val="43137"/>
                    </a:srgbClr>
                  </a:outerShdw>
                </a:effectLst>
              </a:rPr>
              <a:t>Chapter 8</a:t>
            </a:r>
            <a:br>
              <a:rPr lang="en-US" sz="3200" b="1" dirty="0">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 Intensive Software Development</a:t>
            </a:r>
            <a:endParaRPr lang="LID4096" dirty="0"/>
          </a:p>
        </p:txBody>
      </p:sp>
      <p:sp>
        <p:nvSpPr>
          <p:cNvPr id="3" name="Content Placeholder 2">
            <a:extLst>
              <a:ext uri="{FF2B5EF4-FFF2-40B4-BE49-F238E27FC236}">
                <a16:creationId xmlns:a16="http://schemas.microsoft.com/office/drawing/2014/main" id="{2826E364-900D-BCA1-1B78-56F6A8891480}"/>
              </a:ext>
            </a:extLst>
          </p:cNvPr>
          <p:cNvSpPr>
            <a:spLocks noGrp="1"/>
          </p:cNvSpPr>
          <p:nvPr>
            <p:ph idx="1"/>
          </p:nvPr>
        </p:nvSpPr>
        <p:spPr>
          <a:xfrm>
            <a:off x="1600201" y="2013857"/>
            <a:ext cx="9904412" cy="4419599"/>
          </a:xfrm>
        </p:spPr>
        <p:txBody>
          <a:bodyPr>
            <a:normAutofit fontScale="92500" lnSpcReduction="10000"/>
          </a:bodyPr>
          <a:lstStyle/>
          <a:p>
            <a:pPr marL="457200" indent="-457200">
              <a:buFont typeface="+mj-lt"/>
              <a:buAutoNum type="arabicPeriod"/>
            </a:pPr>
            <a:r>
              <a:rPr lang="en-US" sz="2400" b="1" dirty="0">
                <a:solidFill>
                  <a:srgbClr val="002060"/>
                </a:solidFill>
              </a:rPr>
              <a:t>What is domain-based software reuse-in-the-large, and how does it enable intensive software development?</a:t>
            </a:r>
          </a:p>
          <a:p>
            <a:pPr marL="457200" indent="-457200">
              <a:buFont typeface="+mj-lt"/>
              <a:buAutoNum type="arabicPeriod"/>
            </a:pPr>
            <a:r>
              <a:rPr lang="en-US" sz="2400" b="1" dirty="0">
                <a:solidFill>
                  <a:srgbClr val="002060"/>
                </a:solidFill>
              </a:rPr>
              <a:t>How do architecture-based software product lines contribute to intensive software development, and what are the benefits of this approach?</a:t>
            </a:r>
          </a:p>
          <a:p>
            <a:pPr marL="457200" indent="-457200">
              <a:buFont typeface="+mj-lt"/>
              <a:buAutoNum type="arabicPeriod"/>
            </a:pPr>
            <a:r>
              <a:rPr lang="en-US" sz="2400" b="1" dirty="0">
                <a:solidFill>
                  <a:srgbClr val="002060"/>
                </a:solidFill>
              </a:rPr>
              <a:t>What is assets mining and development, and how does it support intensive software development?</a:t>
            </a:r>
          </a:p>
          <a:p>
            <a:pPr marL="457200" indent="-457200">
              <a:buFont typeface="+mj-lt"/>
              <a:buAutoNum type="arabicPeriod"/>
            </a:pPr>
            <a:r>
              <a:rPr lang="en-US" sz="2400" b="1" dirty="0">
                <a:solidFill>
                  <a:srgbClr val="002060"/>
                </a:solidFill>
              </a:rPr>
              <a:t>What is the organizational model of asset management, and how does it contribute to the success of intensive software development?</a:t>
            </a:r>
          </a:p>
          <a:p>
            <a:pPr marL="457200" indent="-457200">
              <a:buFont typeface="+mj-lt"/>
              <a:buAutoNum type="arabicPeriod"/>
            </a:pPr>
            <a:r>
              <a:rPr lang="en-US" sz="2400" b="1" dirty="0">
                <a:solidFill>
                  <a:srgbClr val="002060"/>
                </a:solidFill>
              </a:rPr>
              <a:t>What is the operating model of intensive software development, and how does it help improve the efficiency and quality of software development?</a:t>
            </a:r>
            <a:endParaRPr lang="LID4096" sz="2400" b="1" dirty="0">
              <a:solidFill>
                <a:srgbClr val="002060"/>
              </a:solidFill>
            </a:endParaRPr>
          </a:p>
        </p:txBody>
      </p:sp>
      <p:sp>
        <p:nvSpPr>
          <p:cNvPr id="4" name="Slide Number Placeholder 3">
            <a:extLst>
              <a:ext uri="{FF2B5EF4-FFF2-40B4-BE49-F238E27FC236}">
                <a16:creationId xmlns:a16="http://schemas.microsoft.com/office/drawing/2014/main" id="{F09A8EDE-67F3-55A3-8111-69CCF070E8C5}"/>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1522307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92925" y="624110"/>
            <a:ext cx="8911687" cy="656050"/>
          </a:xfrm>
        </p:spPr>
        <p:txBody>
          <a:bodyPr>
            <a:noAutofit/>
          </a:bodyPr>
          <a:lstStyle/>
          <a:p>
            <a:r>
              <a:rPr lang="en-US" altLang="zh-CN" sz="3200" b="1" u="sng" spc="-150" dirty="0">
                <a:solidFill>
                  <a:srgbClr val="C00000"/>
                </a:solidFill>
                <a:effectLst>
                  <a:outerShdw blurRad="38100" dist="38100" dir="2700000" algn="tl">
                    <a:srgbClr val="000000">
                      <a:alpha val="43137"/>
                    </a:srgbClr>
                  </a:outerShdw>
                </a:effectLst>
              </a:rPr>
              <a:t>Concepts</a:t>
            </a:r>
            <a:r>
              <a:rPr lang="en-US" altLang="zh-CN" sz="3200" b="1" u="sng" spc="-150" dirty="0">
                <a:solidFill>
                  <a:srgbClr val="00B050"/>
                </a:solidFill>
                <a:effectLst>
                  <a:outerShdw blurRad="38100" dist="38100" dir="2700000" algn="tl">
                    <a:srgbClr val="000000">
                      <a:alpha val="43137"/>
                    </a:srgbClr>
                  </a:outerShdw>
                </a:effectLst>
              </a:rPr>
              <a:t> 1/3</a:t>
            </a:r>
            <a:endParaRPr lang="zh-CN" altLang="en-US" sz="3200" b="1" u="sng" spc="-150" dirty="0">
              <a:solidFill>
                <a:srgbClr val="00B050"/>
              </a:solidFill>
              <a:effectLst>
                <a:outerShdw blurRad="38100" dist="38100" dir="2700000" algn="tl">
                  <a:srgbClr val="000000">
                    <a:alpha val="43137"/>
                  </a:srgbClr>
                </a:outerShdw>
              </a:effectLst>
            </a:endParaRPr>
          </a:p>
        </p:txBody>
      </p:sp>
      <p:sp>
        <p:nvSpPr>
          <p:cNvPr id="5" name="内容占位符 4"/>
          <p:cNvSpPr>
            <a:spLocks noGrp="1"/>
          </p:cNvSpPr>
          <p:nvPr>
            <p:ph idx="1"/>
          </p:nvPr>
        </p:nvSpPr>
        <p:spPr>
          <a:xfrm>
            <a:off x="2436258" y="1520674"/>
            <a:ext cx="8915400" cy="5074089"/>
          </a:xfrm>
        </p:spPr>
        <p:txBody>
          <a:bodyPr>
            <a:noAutofit/>
          </a:bodyPr>
          <a:lstStyle/>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Software Development Paradigm In The Era Of Big Data </a:t>
            </a:r>
            <a:r>
              <a:rPr lang="zh-CN" altLang="en-US" sz="2000" b="1" dirty="0">
                <a:effectLst>
                  <a:outerShdw blurRad="38100" dist="38100" dir="2700000" algn="tl">
                    <a:srgbClr val="000000">
                      <a:alpha val="43137"/>
                    </a:srgbClr>
                  </a:outerShdw>
                </a:effectLst>
              </a:rPr>
              <a:t>大数据时代的软件开发模式</a:t>
            </a:r>
            <a:endParaRPr lang="en-US" altLang="zh-CN" sz="2000" b="1" dirty="0">
              <a:effectLst>
                <a:outerShdw blurRad="38100" dist="38100" dir="2700000" algn="tl">
                  <a:srgbClr val="000000">
                    <a:alpha val="43137"/>
                  </a:srgbClr>
                </a:outerShdw>
              </a:effectLst>
            </a:endParaRPr>
          </a:p>
          <a:p>
            <a:pPr>
              <a:spcBef>
                <a:spcPts val="600"/>
              </a:spcBef>
              <a:buFont typeface="Wingdings" panose="05000000000000000000" pitchFamily="2" charset="2"/>
              <a:buChar char="u"/>
            </a:pPr>
            <a:r>
              <a:rPr lang="en-US" altLang="zh-CN" sz="2000" b="1" dirty="0"/>
              <a:t>Software (Data) Mining </a:t>
            </a:r>
            <a:r>
              <a:rPr lang="zh-CN" altLang="en-US" sz="2000" b="1" dirty="0">
                <a:effectLst>
                  <a:outerShdw blurRad="38100" dist="38100" dir="2700000" algn="tl">
                    <a:srgbClr val="000000">
                      <a:alpha val="43137"/>
                    </a:srgbClr>
                  </a:outerShdw>
                </a:effectLst>
              </a:rPr>
              <a:t>软件</a:t>
            </a:r>
            <a:r>
              <a:rPr lang="en-US" altLang="zh-CN" sz="2000" b="1" dirty="0">
                <a:effectLst>
                  <a:outerShdw blurRad="38100" dist="38100" dir="2700000" algn="tl">
                    <a:srgbClr val="000000">
                      <a:alpha val="43137"/>
                    </a:srgbClr>
                  </a:outerShdw>
                </a:effectLst>
              </a:rPr>
              <a:t>(</a:t>
            </a:r>
            <a:r>
              <a:rPr lang="zh-CN" altLang="en-US" sz="2000" b="1" dirty="0">
                <a:effectLst>
                  <a:outerShdw blurRad="38100" dist="38100" dir="2700000" algn="tl">
                    <a:srgbClr val="000000">
                      <a:alpha val="43137"/>
                    </a:srgbClr>
                  </a:outerShdw>
                </a:effectLst>
              </a:rPr>
              <a:t>数据</a:t>
            </a:r>
            <a:r>
              <a:rPr lang="en-US" altLang="zh-CN" sz="2000" b="1" dirty="0">
                <a:effectLst>
                  <a:outerShdw blurRad="38100" dist="38100" dir="2700000" algn="tl">
                    <a:srgbClr val="000000">
                      <a:alpha val="43137"/>
                    </a:srgbClr>
                  </a:outerShdw>
                </a:effectLst>
              </a:rPr>
              <a:t>)</a:t>
            </a:r>
            <a:r>
              <a:rPr lang="zh-CN" altLang="en-US" sz="2000" b="1" dirty="0">
                <a:effectLst>
                  <a:outerShdw blurRad="38100" dist="38100" dir="2700000" algn="tl">
                    <a:srgbClr val="000000">
                      <a:alpha val="43137"/>
                    </a:srgbClr>
                  </a:outerShdw>
                </a:effectLst>
              </a:rPr>
              <a:t>挖掘 </a:t>
            </a:r>
            <a:endParaRPr lang="en-US" altLang="zh-CN" sz="2000" b="1" dirty="0">
              <a:effectLst>
                <a:outerShdw blurRad="38100" dist="38100" dir="2700000" algn="tl">
                  <a:srgbClr val="000000">
                    <a:alpha val="43137"/>
                  </a:srgbClr>
                </a:outerShdw>
              </a:effectLst>
            </a:endParaRPr>
          </a:p>
          <a:p>
            <a:pPr>
              <a:spcBef>
                <a:spcPts val="600"/>
              </a:spcBef>
              <a:buFont typeface="Wingdings" panose="05000000000000000000" pitchFamily="2" charset="2"/>
              <a:buChar char="u"/>
            </a:pPr>
            <a:r>
              <a:rPr lang="en-US" altLang="zh-CN" sz="2000" b="1" dirty="0">
                <a:effectLst>
                  <a:outerShdw blurRad="38100" dist="38100" dir="2700000" algn="tl">
                    <a:srgbClr val="000000">
                      <a:alpha val="43137"/>
                    </a:srgbClr>
                  </a:outerShdw>
                </a:effectLst>
              </a:rPr>
              <a:t>Software Resources = Static Resources + Active Resources </a:t>
            </a:r>
            <a:r>
              <a:rPr lang="zh-CN" altLang="en-US" sz="2000" b="1" dirty="0">
                <a:effectLst>
                  <a:outerShdw blurRad="38100" dist="38100" dir="2700000" algn="tl">
                    <a:srgbClr val="000000">
                      <a:alpha val="43137"/>
                    </a:srgbClr>
                  </a:outerShdw>
                </a:effectLst>
              </a:rPr>
              <a:t>软件资源</a:t>
            </a:r>
            <a:r>
              <a:rPr lang="en-US" altLang="zh-CN" sz="2000" b="1" dirty="0">
                <a:effectLst>
                  <a:outerShdw blurRad="38100" dist="38100" dir="2700000" algn="tl">
                    <a:srgbClr val="000000">
                      <a:alpha val="43137"/>
                    </a:srgbClr>
                  </a:outerShdw>
                </a:effectLst>
              </a:rPr>
              <a:t>=</a:t>
            </a:r>
            <a:r>
              <a:rPr lang="zh-CN" altLang="en-US" sz="2000" b="1" dirty="0">
                <a:effectLst>
                  <a:outerShdw blurRad="38100" dist="38100" dir="2700000" algn="tl">
                    <a:srgbClr val="000000">
                      <a:alpha val="43137"/>
                    </a:srgbClr>
                  </a:outerShdw>
                </a:effectLst>
              </a:rPr>
              <a:t>静态软件资源</a:t>
            </a:r>
            <a:r>
              <a:rPr lang="en-US" altLang="zh-CN" sz="2000" b="1" dirty="0">
                <a:effectLst>
                  <a:outerShdw blurRad="38100" dist="38100" dir="2700000" algn="tl">
                    <a:srgbClr val="000000">
                      <a:alpha val="43137"/>
                    </a:srgbClr>
                  </a:outerShdw>
                </a:effectLst>
              </a:rPr>
              <a:t>+</a:t>
            </a:r>
            <a:r>
              <a:rPr lang="zh-CN" altLang="en-US" sz="2000" b="1" dirty="0">
                <a:effectLst>
                  <a:outerShdw blurRad="38100" dist="38100" dir="2700000" algn="tl">
                    <a:srgbClr val="000000">
                      <a:alpha val="43137"/>
                    </a:srgbClr>
                  </a:outerShdw>
                </a:effectLst>
              </a:rPr>
              <a:t>动态软件资源</a:t>
            </a:r>
            <a:endParaRPr lang="en-US" altLang="zh-CN" sz="2000" b="1" dirty="0">
              <a:effectLst>
                <a:outerShdw blurRad="38100" dist="38100" dir="2700000" algn="tl">
                  <a:srgbClr val="000000">
                    <a:alpha val="43137"/>
                  </a:srgbClr>
                </a:outerShdw>
              </a:effectLst>
            </a:endParaRPr>
          </a:p>
          <a:p>
            <a:pPr>
              <a:spcBef>
                <a:spcPts val="600"/>
              </a:spcBef>
              <a:buFont typeface="Wingdings" panose="05000000000000000000" pitchFamily="2" charset="2"/>
              <a:buChar char="u"/>
            </a:pPr>
            <a:r>
              <a:rPr lang="en-US" altLang="zh-CN" sz="2000" b="1" dirty="0">
                <a:effectLst>
                  <a:outerShdw blurRad="38100" dist="38100" dir="2700000" algn="tl">
                    <a:srgbClr val="000000">
                      <a:alpha val="43137"/>
                    </a:srgbClr>
                  </a:outerShdw>
                </a:effectLst>
              </a:rPr>
              <a:t>Very Large-scale Software Reuse </a:t>
            </a:r>
            <a:r>
              <a:rPr lang="zh-CN" altLang="en-US" sz="2000" b="1" dirty="0">
                <a:effectLst>
                  <a:outerShdw blurRad="38100" dist="38100" dir="2700000" algn="tl">
                    <a:srgbClr val="000000">
                      <a:alpha val="43137"/>
                    </a:srgbClr>
                  </a:outerShdw>
                </a:effectLst>
              </a:rPr>
              <a:t>超大规模软件重用</a:t>
            </a:r>
          </a:p>
          <a:p>
            <a:pPr>
              <a:spcBef>
                <a:spcPts val="600"/>
              </a:spcBef>
              <a:buFont typeface="Wingdings" panose="05000000000000000000" pitchFamily="2" charset="2"/>
              <a:buChar char="u"/>
            </a:pPr>
            <a:r>
              <a:rPr lang="en-US" altLang="zh-CN" sz="2000" b="1" dirty="0">
                <a:effectLst>
                  <a:outerShdw blurRad="38100" dist="38100" dir="2700000" algn="tl">
                    <a:srgbClr val="000000">
                      <a:alpha val="43137"/>
                    </a:srgbClr>
                  </a:outerShdw>
                </a:effectLst>
              </a:rPr>
              <a:t>Service-based Software Development </a:t>
            </a:r>
            <a:r>
              <a:rPr lang="zh-CN" altLang="en-US" sz="2000" b="1" dirty="0">
                <a:effectLst>
                  <a:outerShdw blurRad="38100" dist="38100" dir="2700000" algn="tl">
                    <a:srgbClr val="000000">
                      <a:alpha val="43137"/>
                    </a:srgbClr>
                  </a:outerShdw>
                </a:effectLst>
              </a:rPr>
              <a:t>基于服务的软件开发</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Intensive Software Development </a:t>
            </a:r>
            <a:r>
              <a:rPr lang="zh-CN" altLang="en-US" sz="2000" b="1" dirty="0">
                <a:effectLst>
                  <a:outerShdw blurRad="38100" dist="38100" dir="2700000" algn="tl">
                    <a:srgbClr val="000000">
                      <a:alpha val="43137"/>
                    </a:srgbClr>
                  </a:outerShdw>
                </a:effectLst>
              </a:rPr>
              <a:t>软件的集约化生产</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Lifecycle-based Software Development </a:t>
            </a:r>
            <a:r>
              <a:rPr lang="zh-CN" altLang="en-US" sz="2000" b="1" dirty="0">
                <a:effectLst>
                  <a:outerShdw blurRad="38100" dist="38100" dir="2700000" algn="tl">
                    <a:srgbClr val="000000">
                      <a:alpha val="43137"/>
                    </a:srgbClr>
                  </a:outerShdw>
                </a:effectLst>
              </a:rPr>
              <a:t>基于生命周期的软件开发</a:t>
            </a:r>
            <a:endParaRPr lang="en-US" altLang="zh-CN" sz="2000" b="1" dirty="0">
              <a:effectLst>
                <a:outerShdw blurRad="38100" dist="38100" dir="2700000" algn="tl">
                  <a:srgbClr val="000000">
                    <a:alpha val="43137"/>
                  </a:srgbClr>
                </a:outerShdw>
              </a:effectLst>
            </a:endParaRP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Acquisition Strategy For Domain Resources </a:t>
            </a:r>
            <a:r>
              <a:rPr lang="zh-CN" altLang="en-US" sz="2000" b="1" dirty="0">
                <a:effectLst>
                  <a:outerShdw blurRad="38100" dist="38100" dir="2700000" algn="tl">
                    <a:srgbClr val="000000">
                      <a:alpha val="43137"/>
                    </a:srgbClr>
                  </a:outerShdw>
                </a:effectLst>
              </a:rPr>
              <a:t>领域资源的获取策略</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Management Model Of Domain Resources </a:t>
            </a:r>
            <a:r>
              <a:rPr lang="zh-CN" altLang="en-US" sz="2000" b="1" dirty="0">
                <a:effectLst>
                  <a:outerShdw blurRad="38100" dist="38100" dir="2700000" algn="tl">
                    <a:srgbClr val="000000">
                      <a:alpha val="43137"/>
                    </a:srgbClr>
                  </a:outerShdw>
                </a:effectLst>
              </a:rPr>
              <a:t>领域资源的管理模型</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Operation Model Of Domain Resources </a:t>
            </a:r>
            <a:r>
              <a:rPr lang="zh-CN" altLang="en-US" sz="2000" b="1" dirty="0">
                <a:effectLst>
                  <a:outerShdw blurRad="38100" dist="38100" dir="2700000" algn="tl">
                    <a:srgbClr val="000000">
                      <a:alpha val="43137"/>
                    </a:srgbClr>
                  </a:outerShdw>
                </a:effectLst>
              </a:rPr>
              <a:t>领域软件开发的操作模型</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Relation-oriented Architecture </a:t>
            </a:r>
            <a:r>
              <a:rPr lang="zh-CN" altLang="en-US" sz="2000" b="1" dirty="0">
                <a:effectLst>
                  <a:outerShdw blurRad="38100" dist="38100" dir="2700000" algn="tl">
                    <a:srgbClr val="000000">
                      <a:alpha val="43137"/>
                    </a:srgbClr>
                  </a:outerShdw>
                </a:effectLst>
              </a:rPr>
              <a:t>面向关系的架构（</a:t>
            </a:r>
            <a:r>
              <a:rPr lang="en-US" altLang="zh-CN" sz="2000" b="1" dirty="0">
                <a:effectLst>
                  <a:outerShdw blurRad="38100" dist="38100" dir="2700000" algn="tl">
                    <a:srgbClr val="000000">
                      <a:alpha val="43137"/>
                    </a:srgbClr>
                  </a:outerShdw>
                </a:effectLst>
              </a:rPr>
              <a:t>ROA</a:t>
            </a:r>
            <a:r>
              <a:rPr lang="zh-CN" altLang="en-US" sz="2000" b="1" dirty="0">
                <a:effectLst>
                  <a:outerShdw blurRad="38100" dist="38100" dir="2700000" algn="tl">
                    <a:srgbClr val="000000">
                      <a:alpha val="43137"/>
                    </a:srgbClr>
                  </a:outerShdw>
                </a:effectLst>
              </a:rPr>
              <a:t>）</a:t>
            </a:r>
          </a:p>
          <a:p>
            <a:pPr marL="0" indent="0">
              <a:buNone/>
            </a:pPr>
            <a:endParaRPr lang="zh-CN" altLang="en-US" sz="2100" dirty="0"/>
          </a:p>
        </p:txBody>
      </p:sp>
      <p:sp>
        <p:nvSpPr>
          <p:cNvPr id="4" name="灯片编号占位符 3"/>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1208967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2592925" y="624110"/>
            <a:ext cx="8911687" cy="528797"/>
          </a:xfrm>
        </p:spPr>
        <p:txBody>
          <a:bodyPr>
            <a:normAutofit fontScale="90000"/>
          </a:bodyPr>
          <a:lstStyle/>
          <a:p>
            <a:r>
              <a:rPr lang="en-US" altLang="zh-CN" b="1" u="sng" spc="-150" dirty="0">
                <a:solidFill>
                  <a:srgbClr val="C00000"/>
                </a:solidFill>
                <a:effectLst>
                  <a:outerShdw blurRad="38100" dist="38100" dir="2700000" algn="tl">
                    <a:srgbClr val="000000">
                      <a:alpha val="43137"/>
                    </a:srgbClr>
                  </a:outerShdw>
                </a:effectLst>
              </a:rPr>
              <a:t>Concepts</a:t>
            </a:r>
            <a:r>
              <a:rPr lang="en-US" altLang="zh-CN" b="1" u="sng" spc="-150" dirty="0">
                <a:solidFill>
                  <a:srgbClr val="00B050"/>
                </a:solidFill>
                <a:effectLst>
                  <a:outerShdw blurRad="38100" dist="38100" dir="2700000" algn="tl">
                    <a:srgbClr val="000000">
                      <a:alpha val="43137"/>
                    </a:srgbClr>
                  </a:outerShdw>
                </a:effectLst>
              </a:rPr>
              <a:t> 2/3</a:t>
            </a:r>
            <a:endParaRPr lang="zh-CN" altLang="en-US" u="sng" dirty="0">
              <a:solidFill>
                <a:srgbClr val="002060"/>
              </a:solidFill>
            </a:endParaRPr>
          </a:p>
        </p:txBody>
      </p:sp>
      <p:sp>
        <p:nvSpPr>
          <p:cNvPr id="3" name="内容占位符 2"/>
          <p:cNvSpPr>
            <a:spLocks noGrp="1"/>
          </p:cNvSpPr>
          <p:nvPr>
            <p:ph idx="1"/>
          </p:nvPr>
        </p:nvSpPr>
        <p:spPr>
          <a:xfrm>
            <a:off x="2231008" y="1414272"/>
            <a:ext cx="9273604" cy="5332892"/>
          </a:xfrm>
        </p:spPr>
        <p:txBody>
          <a:bodyPr>
            <a:noAutofit/>
          </a:bodyPr>
          <a:lstStyle/>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Function-oriented</a:t>
            </a:r>
            <a:r>
              <a:rPr lang="zh-CN" altLang="en-US" b="1" dirty="0">
                <a:effectLst>
                  <a:outerShdw blurRad="38100" dist="38100" dir="2700000" algn="tl">
                    <a:srgbClr val="000000">
                      <a:alpha val="43137"/>
                    </a:srgbClr>
                  </a:outerShdw>
                </a:effectLst>
                <a:latin typeface="+mj-lt"/>
              </a:rPr>
              <a:t>、</a:t>
            </a:r>
            <a:r>
              <a:rPr lang="en-US" altLang="zh-CN" b="1" dirty="0">
                <a:effectLst>
                  <a:outerShdw blurRad="38100" dist="38100" dir="2700000" algn="tl">
                    <a:srgbClr val="000000">
                      <a:alpha val="43137"/>
                    </a:srgbClr>
                  </a:outerShdw>
                </a:effectLst>
                <a:latin typeface="+mj-lt"/>
              </a:rPr>
              <a:t>object-oriented and Service-oriented Architecture </a:t>
            </a:r>
            <a:r>
              <a:rPr lang="zh-CN" altLang="en-US" b="1" dirty="0">
                <a:effectLst>
                  <a:outerShdw blurRad="38100" dist="38100" dir="2700000" algn="tl">
                    <a:srgbClr val="000000">
                      <a:alpha val="43137"/>
                    </a:srgbClr>
                  </a:outerShdw>
                </a:effectLst>
                <a:latin typeface="+mj-lt"/>
              </a:rPr>
              <a:t>面向功能、面向对象与面向服务的传统软件架构</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The Features of the Traditional Architecture Styles </a:t>
            </a:r>
            <a:r>
              <a:rPr lang="zh-CN" altLang="en-US" b="1" dirty="0">
                <a:effectLst>
                  <a:outerShdw blurRad="38100" dist="38100" dir="2700000" algn="tl">
                    <a:srgbClr val="000000">
                      <a:alpha val="43137"/>
                    </a:srgbClr>
                  </a:outerShdw>
                </a:effectLst>
                <a:latin typeface="+mj-lt"/>
              </a:rPr>
              <a:t>传统软件架构的风格特征</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Difference Between ROA and Traditional Architecture/ ROA</a:t>
            </a:r>
            <a:r>
              <a:rPr lang="zh-CN" altLang="en-US" b="1" dirty="0">
                <a:effectLst>
                  <a:outerShdw blurRad="38100" dist="38100" dir="2700000" algn="tl">
                    <a:srgbClr val="000000">
                      <a:alpha val="43137"/>
                    </a:srgbClr>
                  </a:outerShdw>
                </a:effectLst>
                <a:latin typeface="+mj-lt"/>
              </a:rPr>
              <a:t>架构类型与传统软件架构架构的异同与两者之间的关系</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Computability of Relation-oriented Architecture / ROA</a:t>
            </a:r>
            <a:r>
              <a:rPr lang="zh-CN" altLang="en-US" b="1" dirty="0">
                <a:effectLst>
                  <a:outerShdw blurRad="38100" dist="38100" dir="2700000" algn="tl">
                    <a:srgbClr val="000000">
                      <a:alpha val="43137"/>
                    </a:srgbClr>
                  </a:outerShdw>
                </a:effectLst>
                <a:latin typeface="+mj-lt"/>
              </a:rPr>
              <a:t>架构的可计算性</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ROA and System Complexity / ROA</a:t>
            </a:r>
            <a:r>
              <a:rPr lang="zh-CN" altLang="en-US" b="1" dirty="0">
                <a:effectLst>
                  <a:outerShdw blurRad="38100" dist="38100" dir="2700000" algn="tl">
                    <a:srgbClr val="000000">
                      <a:alpha val="43137"/>
                    </a:srgbClr>
                  </a:outerShdw>
                </a:effectLst>
                <a:latin typeface="+mj-lt"/>
              </a:rPr>
              <a:t>在处理系统复杂性方面的应用</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ROA-based Software Data Mining </a:t>
            </a:r>
            <a:r>
              <a:rPr lang="zh-CN" altLang="en-US" b="1" dirty="0">
                <a:effectLst>
                  <a:outerShdw blurRad="38100" dist="38100" dir="2700000" algn="tl">
                    <a:srgbClr val="000000">
                      <a:alpha val="43137"/>
                    </a:srgbClr>
                  </a:outerShdw>
                </a:effectLst>
                <a:latin typeface="+mj-lt"/>
              </a:rPr>
              <a:t>基于</a:t>
            </a:r>
            <a:r>
              <a:rPr lang="en-US" altLang="zh-CN" b="1" dirty="0">
                <a:effectLst>
                  <a:outerShdw blurRad="38100" dist="38100" dir="2700000" algn="tl">
                    <a:srgbClr val="000000">
                      <a:alpha val="43137"/>
                    </a:srgbClr>
                  </a:outerShdw>
                </a:effectLst>
                <a:latin typeface="+mj-lt"/>
              </a:rPr>
              <a:t>ROA</a:t>
            </a:r>
            <a:r>
              <a:rPr lang="zh-CN" altLang="en-US" b="1" dirty="0">
                <a:effectLst>
                  <a:outerShdw blurRad="38100" dist="38100" dir="2700000" algn="tl">
                    <a:srgbClr val="000000">
                      <a:alpha val="43137"/>
                    </a:srgbClr>
                  </a:outerShdw>
                </a:effectLst>
                <a:latin typeface="+mj-lt"/>
              </a:rPr>
              <a:t>的软件数据挖掘技术</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System Architecting </a:t>
            </a:r>
            <a:r>
              <a:rPr lang="zh-CN" altLang="en-US" b="1" dirty="0">
                <a:effectLst>
                  <a:outerShdw blurRad="38100" dist="38100" dir="2700000" algn="tl">
                    <a:srgbClr val="000000">
                      <a:alpha val="43137"/>
                    </a:srgbClr>
                  </a:outerShdw>
                </a:effectLst>
                <a:latin typeface="+mj-lt"/>
              </a:rPr>
              <a:t>系统的重架构</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Logical vs Physical Re-architecting </a:t>
            </a:r>
            <a:r>
              <a:rPr lang="zh-CN" altLang="en-US" b="1" dirty="0">
                <a:effectLst>
                  <a:outerShdw blurRad="38100" dist="38100" dir="2700000" algn="tl">
                    <a:srgbClr val="000000">
                      <a:alpha val="43137"/>
                    </a:srgbClr>
                  </a:outerShdw>
                </a:effectLst>
                <a:latin typeface="+mj-lt"/>
              </a:rPr>
              <a:t>系统的逻辑重架构与物理重架构</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3-Steps Approach on System Rearchitecting </a:t>
            </a:r>
            <a:r>
              <a:rPr lang="zh-CN" altLang="en-US" b="1" dirty="0">
                <a:effectLst>
                  <a:outerShdw blurRad="38100" dist="38100" dir="2700000" algn="tl">
                    <a:srgbClr val="000000">
                      <a:alpha val="43137"/>
                    </a:srgbClr>
                  </a:outerShdw>
                </a:effectLst>
                <a:latin typeface="+mj-lt"/>
              </a:rPr>
              <a:t>系统重构的</a:t>
            </a:r>
            <a:r>
              <a:rPr lang="en-US" altLang="zh-CN" b="1" dirty="0">
                <a:effectLst>
                  <a:outerShdw blurRad="38100" dist="38100" dir="2700000" algn="tl">
                    <a:srgbClr val="000000">
                      <a:alpha val="43137"/>
                    </a:srgbClr>
                  </a:outerShdw>
                </a:effectLst>
                <a:latin typeface="+mj-lt"/>
              </a:rPr>
              <a:t>3</a:t>
            </a:r>
            <a:r>
              <a:rPr lang="zh-CN" altLang="en-US" b="1" dirty="0">
                <a:effectLst>
                  <a:outerShdw blurRad="38100" dist="38100" dir="2700000" algn="tl">
                    <a:srgbClr val="000000">
                      <a:alpha val="43137"/>
                    </a:srgbClr>
                  </a:outerShdw>
                </a:effectLst>
                <a:latin typeface="+mj-lt"/>
              </a:rPr>
              <a:t>步法</a:t>
            </a:r>
            <a:endParaRPr lang="en-US" altLang="zh-CN" b="1" dirty="0">
              <a:effectLst>
                <a:outerShdw blurRad="38100" dist="38100" dir="2700000" algn="tl">
                  <a:srgbClr val="000000">
                    <a:alpha val="43137"/>
                  </a:srgbClr>
                </a:outerShdw>
              </a:effectLst>
              <a:latin typeface="+mj-lt"/>
            </a:endParaRP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Architecture Recovery </a:t>
            </a:r>
            <a:r>
              <a:rPr lang="zh-CN" altLang="en-US" b="1" dirty="0">
                <a:effectLst>
                  <a:outerShdw blurRad="38100" dist="38100" dir="2700000" algn="tl">
                    <a:srgbClr val="000000">
                      <a:alpha val="43137"/>
                    </a:srgbClr>
                  </a:outerShdw>
                </a:effectLst>
                <a:latin typeface="+mj-lt"/>
              </a:rPr>
              <a:t>架构重获算法</a:t>
            </a:r>
          </a:p>
          <a:p>
            <a:pPr>
              <a:lnSpc>
                <a:spcPct val="110000"/>
              </a:lnSpc>
              <a:spcBef>
                <a:spcPts val="600"/>
              </a:spcBef>
              <a:buFont typeface="Wingdings" panose="05000000000000000000" pitchFamily="2" charset="2"/>
              <a:buChar char="u"/>
            </a:pPr>
            <a:r>
              <a:rPr lang="en-US" altLang="zh-CN" b="1" dirty="0">
                <a:effectLst>
                  <a:outerShdw blurRad="38100" dist="38100" dir="2700000" algn="tl">
                    <a:srgbClr val="000000">
                      <a:alpha val="43137"/>
                    </a:srgbClr>
                  </a:outerShdw>
                </a:effectLst>
                <a:latin typeface="+mj-lt"/>
              </a:rPr>
              <a:t>Architecture Transformation </a:t>
            </a:r>
            <a:r>
              <a:rPr lang="zh-CN" altLang="en-US" b="1" dirty="0">
                <a:effectLst>
                  <a:outerShdw blurRad="38100" dist="38100" dir="2700000" algn="tl">
                    <a:srgbClr val="000000">
                      <a:alpha val="43137"/>
                    </a:srgbClr>
                  </a:outerShdw>
                </a:effectLst>
                <a:latin typeface="+mj-lt"/>
              </a:rPr>
              <a:t>架构转化算法</a:t>
            </a:r>
            <a:endParaRPr lang="en-US" altLang="zh-CN" b="1" dirty="0">
              <a:effectLst>
                <a:outerShdw blurRad="38100" dist="38100" dir="2700000" algn="tl">
                  <a:srgbClr val="000000">
                    <a:alpha val="43137"/>
                  </a:srgbClr>
                </a:outerShdw>
              </a:effectLst>
              <a:latin typeface="+mj-lt"/>
            </a:endParaRPr>
          </a:p>
          <a:p>
            <a:pPr>
              <a:lnSpc>
                <a:spcPct val="110000"/>
              </a:lnSpc>
              <a:spcBef>
                <a:spcPts val="600"/>
              </a:spcBef>
              <a:buFont typeface="Wingdings" panose="05000000000000000000" pitchFamily="2" charset="2"/>
              <a:buChar char="u"/>
            </a:pPr>
            <a:r>
              <a:rPr lang="en-US" altLang="zh-CN" sz="1800" b="1" dirty="0">
                <a:effectLst>
                  <a:outerShdw blurRad="38100" dist="38100" dir="2700000" algn="tl">
                    <a:srgbClr val="000000">
                      <a:alpha val="43137"/>
                    </a:srgbClr>
                  </a:outerShdw>
                </a:effectLst>
              </a:rPr>
              <a:t>Architecture Implantation </a:t>
            </a:r>
            <a:r>
              <a:rPr lang="zh-CN" altLang="en-US" sz="1800" b="1" dirty="0">
                <a:effectLst>
                  <a:outerShdw blurRad="38100" dist="38100" dir="2700000" algn="tl">
                    <a:srgbClr val="000000">
                      <a:alpha val="43137"/>
                    </a:srgbClr>
                  </a:outerShdw>
                </a:effectLst>
              </a:rPr>
              <a:t>架构植入算法</a:t>
            </a:r>
          </a:p>
          <a:p>
            <a:pPr>
              <a:lnSpc>
                <a:spcPct val="110000"/>
              </a:lnSpc>
              <a:spcBef>
                <a:spcPts val="600"/>
              </a:spcBef>
              <a:buFont typeface="Wingdings" panose="05000000000000000000" pitchFamily="2" charset="2"/>
              <a:buChar char="u"/>
            </a:pPr>
            <a:endParaRPr lang="zh-CN" altLang="en-US" b="1" dirty="0">
              <a:effectLst>
                <a:outerShdw blurRad="38100" dist="38100" dir="2700000" algn="tl">
                  <a:srgbClr val="000000">
                    <a:alpha val="43137"/>
                  </a:srgbClr>
                </a:outerShdw>
              </a:effectLst>
              <a:latin typeface="+mj-lt"/>
            </a:endParaRPr>
          </a:p>
          <a:p>
            <a:pPr indent="-540000"/>
            <a:endParaRPr lang="zh-CN" altLang="en-US" sz="2000" dirty="0">
              <a:latin typeface="+mj-lt"/>
            </a:endParaRPr>
          </a:p>
        </p:txBody>
      </p:sp>
      <p:sp>
        <p:nvSpPr>
          <p:cNvPr id="4" name="灯片编号占位符 3"/>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017442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76883" y="624110"/>
            <a:ext cx="8911687" cy="826738"/>
          </a:xfrm>
        </p:spPr>
        <p:txBody>
          <a:bodyPr>
            <a:normAutofit/>
          </a:bodyPr>
          <a:lstStyle/>
          <a:p>
            <a:r>
              <a:rPr lang="en-US" altLang="zh-CN" sz="3200" b="1" u="sng" spc="-150" dirty="0">
                <a:solidFill>
                  <a:srgbClr val="C00000"/>
                </a:solidFill>
                <a:effectLst>
                  <a:outerShdw blurRad="38100" dist="38100" dir="2700000" algn="tl">
                    <a:srgbClr val="000000">
                      <a:alpha val="43137"/>
                    </a:srgbClr>
                  </a:outerShdw>
                </a:effectLst>
              </a:rPr>
              <a:t>Concepts</a:t>
            </a:r>
            <a:r>
              <a:rPr lang="en-US" altLang="zh-CN" sz="3200" b="1" u="sng" spc="-150" dirty="0">
                <a:solidFill>
                  <a:srgbClr val="00B050"/>
                </a:solidFill>
                <a:effectLst>
                  <a:outerShdw blurRad="38100" dist="38100" dir="2700000" algn="tl">
                    <a:srgbClr val="000000">
                      <a:alpha val="43137"/>
                    </a:srgbClr>
                  </a:outerShdw>
                </a:effectLst>
              </a:rPr>
              <a:t> 3/3</a:t>
            </a:r>
            <a:endParaRPr lang="zh-CN" altLang="en-US" sz="3200" b="1" u="sng" spc="-150" dirty="0">
              <a:solidFill>
                <a:srgbClr val="00B050"/>
              </a:solidFill>
              <a:effectLst>
                <a:outerShdw blurRad="38100" dist="38100" dir="2700000" algn="tl">
                  <a:srgbClr val="000000">
                    <a:alpha val="43137"/>
                  </a:srgbClr>
                </a:outerShdw>
              </a:effectLst>
            </a:endParaRPr>
          </a:p>
        </p:txBody>
      </p:sp>
      <p:sp>
        <p:nvSpPr>
          <p:cNvPr id="3" name="内容占位符 2"/>
          <p:cNvSpPr>
            <a:spLocks noGrp="1"/>
          </p:cNvSpPr>
          <p:nvPr>
            <p:ph idx="1"/>
          </p:nvPr>
        </p:nvSpPr>
        <p:spPr>
          <a:xfrm>
            <a:off x="2409330" y="1450848"/>
            <a:ext cx="9657752" cy="5108448"/>
          </a:xfrm>
        </p:spPr>
        <p:txBody>
          <a:bodyPr>
            <a:normAutofit/>
          </a:bodyPr>
          <a:lstStyle/>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Case Study In System Re-architecting </a:t>
            </a:r>
            <a:r>
              <a:rPr lang="zh-CN" altLang="en-US" sz="2000" b="1" dirty="0">
                <a:effectLst>
                  <a:outerShdw blurRad="38100" dist="38100" dir="2700000" algn="tl">
                    <a:srgbClr val="000000">
                      <a:alpha val="43137"/>
                    </a:srgbClr>
                  </a:outerShdw>
                </a:effectLst>
              </a:rPr>
              <a:t>系统重构案例</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Software Lifecycle With Large-scale Reuse </a:t>
            </a:r>
            <a:r>
              <a:rPr lang="zh-CN" altLang="en-US" sz="2000" b="1" dirty="0">
                <a:effectLst>
                  <a:outerShdw blurRad="38100" dist="38100" dir="2700000" algn="tl">
                    <a:srgbClr val="000000">
                      <a:alpha val="43137"/>
                    </a:srgbClr>
                  </a:outerShdw>
                </a:effectLst>
              </a:rPr>
              <a:t>基于大规模重用的软件生命周期</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Software Data Ming In Software Lifecycle  </a:t>
            </a:r>
            <a:r>
              <a:rPr lang="zh-CN" altLang="en-US" sz="2000" b="1" dirty="0">
                <a:effectLst>
                  <a:outerShdw blurRad="38100" dist="38100" dir="2700000" algn="tl">
                    <a:srgbClr val="000000">
                      <a:alpha val="43137"/>
                    </a:srgbClr>
                  </a:outerShdw>
                </a:effectLst>
              </a:rPr>
              <a:t>软件生命周期中的软件数据挖掘</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Programing Technology Progressed from </a:t>
            </a:r>
            <a:r>
              <a:rPr lang="en-US" altLang="zh-CN" sz="2000" b="1">
                <a:effectLst>
                  <a:outerShdw blurRad="38100" dist="38100" dir="2700000" algn="tl">
                    <a:srgbClr val="000000">
                      <a:alpha val="43137"/>
                    </a:srgbClr>
                  </a:outerShdw>
                </a:effectLst>
              </a:rPr>
              <a:t>Instruction Level, </a:t>
            </a:r>
            <a:r>
              <a:rPr lang="en-US" altLang="zh-CN" sz="2000" b="1" dirty="0">
                <a:effectLst>
                  <a:outerShdw blurRad="38100" dist="38100" dir="2700000" algn="tl">
                    <a:srgbClr val="000000">
                      <a:alpha val="43137"/>
                    </a:srgbClr>
                  </a:outerShdw>
                </a:effectLst>
              </a:rPr>
              <a:t>Algorithm Level and then to Architecture Level </a:t>
            </a:r>
            <a:r>
              <a:rPr lang="zh-CN" altLang="en-US" sz="2000" b="1" dirty="0">
                <a:effectLst>
                  <a:outerShdw blurRad="38100" dist="38100" dir="2700000" algn="tl">
                    <a:srgbClr val="000000">
                      <a:alpha val="43137"/>
                    </a:srgbClr>
                  </a:outerShdw>
                </a:effectLst>
              </a:rPr>
              <a:t>从指令级、算法级到架构级的程序设计</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Programs = Algorithms + Data Structures </a:t>
            </a:r>
            <a:r>
              <a:rPr lang="zh-CN" altLang="en-US" sz="2000" b="1" dirty="0">
                <a:effectLst>
                  <a:outerShdw blurRad="38100" dist="38100" dir="2700000" algn="tl">
                    <a:srgbClr val="000000">
                      <a:alpha val="43137"/>
                    </a:srgbClr>
                  </a:outerShdw>
                </a:effectLst>
              </a:rPr>
              <a:t>程序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算法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数据结构 </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System = Architecture + Components </a:t>
            </a:r>
            <a:r>
              <a:rPr lang="zh-CN" altLang="en-US" sz="2000" b="1" dirty="0">
                <a:effectLst>
                  <a:outerShdw blurRad="38100" dist="38100" dir="2700000" algn="tl">
                    <a:srgbClr val="000000">
                      <a:alpha val="43137"/>
                    </a:srgbClr>
                  </a:outerShdw>
                </a:effectLst>
              </a:rPr>
              <a:t>系统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架构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组件</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Next Generation Software Product Lines </a:t>
            </a:r>
            <a:r>
              <a:rPr lang="zh-CN" altLang="en-US" sz="2000" b="1" dirty="0">
                <a:effectLst>
                  <a:outerShdw blurRad="38100" dist="38100" dir="2700000" algn="tl">
                    <a:srgbClr val="000000">
                      <a:alpha val="43137"/>
                    </a:srgbClr>
                  </a:outerShdw>
                </a:effectLst>
              </a:rPr>
              <a:t>下一代软件产品线工程</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Static Programing:</a:t>
            </a:r>
            <a:r>
              <a:rPr lang="zh-CN" altLang="en-US" sz="2000" b="1" dirty="0">
                <a:effectLst>
                  <a:outerShdw blurRad="38100" dist="38100" dir="2700000" algn="tl">
                    <a:srgbClr val="000000">
                      <a:alpha val="43137"/>
                    </a:srgbClr>
                  </a:outerShdw>
                </a:effectLst>
              </a:rPr>
              <a:t> </a:t>
            </a:r>
            <a:r>
              <a:rPr lang="en-US" altLang="zh-CN" sz="2000" b="1" i="1" dirty="0">
                <a:effectLst>
                  <a:outerShdw blurRad="38100" dist="38100" dir="2700000" algn="tl">
                    <a:srgbClr val="000000">
                      <a:alpha val="43137"/>
                    </a:srgbClr>
                  </a:outerShdw>
                </a:effectLst>
                <a:latin typeface="Arial Narrow" panose="020B0606020202030204" pitchFamily="34" charset="0"/>
              </a:rPr>
              <a:t>System = Static Architecture + Static Components  </a:t>
            </a:r>
            <a:r>
              <a:rPr lang="zh-CN" altLang="en-US" sz="2000" b="1" dirty="0">
                <a:effectLst>
                  <a:outerShdw blurRad="38100" dist="38100" dir="2700000" algn="tl">
                    <a:srgbClr val="000000">
                      <a:alpha val="43137"/>
                    </a:srgbClr>
                  </a:outerShdw>
                </a:effectLst>
              </a:rPr>
              <a:t>静态程序设计：系统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静态架构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静态组件</a:t>
            </a:r>
          </a:p>
          <a:p>
            <a:pPr>
              <a:buFont typeface="Wingdings" panose="05000000000000000000" pitchFamily="2" charset="2"/>
              <a:buChar char="u"/>
            </a:pPr>
            <a:r>
              <a:rPr lang="en-US" altLang="zh-CN" sz="2000" b="1" dirty="0">
                <a:effectLst>
                  <a:outerShdw blurRad="38100" dist="38100" dir="2700000" algn="tl">
                    <a:srgbClr val="000000">
                      <a:alpha val="43137"/>
                    </a:srgbClr>
                  </a:outerShdw>
                </a:effectLst>
              </a:rPr>
              <a:t>Dynamic Programing:</a:t>
            </a:r>
            <a:r>
              <a:rPr lang="zh-CN" altLang="en-US" sz="2000" b="1" dirty="0">
                <a:effectLst>
                  <a:outerShdw blurRad="38100" dist="38100" dir="2700000" algn="tl">
                    <a:srgbClr val="000000">
                      <a:alpha val="43137"/>
                    </a:srgbClr>
                  </a:outerShdw>
                </a:effectLst>
              </a:rPr>
              <a:t> </a:t>
            </a:r>
            <a:r>
              <a:rPr lang="en-US" altLang="zh-CN" sz="2000" b="1" i="1" dirty="0">
                <a:effectLst>
                  <a:outerShdw blurRad="38100" dist="38100" dir="2700000" algn="tl">
                    <a:srgbClr val="000000">
                      <a:alpha val="43137"/>
                    </a:srgbClr>
                  </a:outerShdw>
                </a:effectLst>
                <a:latin typeface="Arial Narrow" panose="020B0606020202030204" pitchFamily="34" charset="0"/>
              </a:rPr>
              <a:t>System = Dynamic Architecture + Active Components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动态程序设计</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系统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动态架构 </a:t>
            </a:r>
            <a:r>
              <a:rPr lang="en-US" altLang="zh-CN" sz="2000" b="1" dirty="0">
                <a:effectLst>
                  <a:outerShdw blurRad="38100" dist="38100" dir="2700000" algn="tl">
                    <a:srgbClr val="000000">
                      <a:alpha val="43137"/>
                    </a:srgbClr>
                  </a:outerShdw>
                </a:effectLst>
              </a:rPr>
              <a:t>+ </a:t>
            </a:r>
            <a:r>
              <a:rPr lang="zh-CN" altLang="en-US" sz="2000" b="1" dirty="0">
                <a:effectLst>
                  <a:outerShdw blurRad="38100" dist="38100" dir="2700000" algn="tl">
                    <a:srgbClr val="000000">
                      <a:alpha val="43137"/>
                    </a:srgbClr>
                  </a:outerShdw>
                </a:effectLst>
              </a:rPr>
              <a:t>动态组件</a:t>
            </a:r>
          </a:p>
          <a:p>
            <a:pPr>
              <a:buFont typeface="Wingdings" panose="05000000000000000000" pitchFamily="2" charset="2"/>
              <a:buChar char="u"/>
            </a:pPr>
            <a:endParaRPr lang="zh-CN" altLang="en-US" dirty="0"/>
          </a:p>
        </p:txBody>
      </p:sp>
      <p:sp>
        <p:nvSpPr>
          <p:cNvPr id="4" name="灯片编号占位符 3"/>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22934390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48466"/>
            <a:ext cx="12192000" cy="6858000"/>
          </a:xfrm>
          <a:prstGeom prst="rect">
            <a:avLst/>
          </a:prstGeom>
          <a:blipFill dpi="0" rotWithShape="1">
            <a:blip r:embed="rId3">
              <a:alphaModFix amt="88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5" name="圆角矩形 34"/>
          <p:cNvSpPr/>
          <p:nvPr/>
        </p:nvSpPr>
        <p:spPr>
          <a:xfrm>
            <a:off x="2900641" y="1872389"/>
            <a:ext cx="7861445" cy="3483429"/>
          </a:xfrm>
          <a:prstGeom prst="roundRect">
            <a:avLst/>
          </a:prstGeom>
          <a:no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black"/>
              </a:solidFill>
            </a:endParaRPr>
          </a:p>
        </p:txBody>
      </p:sp>
      <p:sp>
        <p:nvSpPr>
          <p:cNvPr id="5" name="矩形 4"/>
          <p:cNvSpPr/>
          <p:nvPr/>
        </p:nvSpPr>
        <p:spPr>
          <a:xfrm>
            <a:off x="824845" y="1383049"/>
            <a:ext cx="5401950" cy="1630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solidFill>
                  <a:prstClr val="white"/>
                </a:solidFill>
                <a:latin typeface="Arial Black" panose="020B0A04020102020204" pitchFamily="34" charset="0"/>
              </a:rPr>
              <a:t>Q&amp;</a:t>
            </a:r>
            <a:r>
              <a:rPr lang="en-US" altLang="zh-CN" sz="8000" dirty="0">
                <a:solidFill>
                  <a:prstClr val="white"/>
                </a:solidFill>
                <a:latin typeface="Arial Black" panose="020B0A04020102020204" pitchFamily="34" charset="0"/>
              </a:rPr>
              <a:t>A</a:t>
            </a:r>
            <a:r>
              <a:rPr lang="en-US" altLang="zh-CN" sz="8000" dirty="0">
                <a:solidFill>
                  <a:srgbClr val="C00000"/>
                </a:solidFill>
                <a:latin typeface="Arial Black" panose="020B0A04020102020204" pitchFamily="34" charset="0"/>
              </a:rPr>
              <a:t>-</a:t>
            </a:r>
            <a:r>
              <a:rPr lang="zh-CN" altLang="en-US" sz="6600" b="1" dirty="0">
                <a:solidFill>
                  <a:srgbClr val="FFFF00"/>
                </a:solidFill>
                <a:latin typeface="Forte" panose="03060902040502070203" pitchFamily="66" charset="0"/>
              </a:rPr>
              <a:t>问答</a:t>
            </a:r>
            <a:endParaRPr lang="en-US" sz="6600" b="1" dirty="0">
              <a:solidFill>
                <a:srgbClr val="FFFF00"/>
              </a:solidFill>
              <a:latin typeface="Forte" panose="03060902040502070203" pitchFamily="66" charset="0"/>
            </a:endParaRPr>
          </a:p>
        </p:txBody>
      </p:sp>
      <p:sp>
        <p:nvSpPr>
          <p:cNvPr id="3" name="灯片编号占位符 2"/>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31282009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23671" y="554041"/>
            <a:ext cx="8911687" cy="598866"/>
          </a:xfrm>
        </p:spPr>
        <p:txBody>
          <a:bodyPr>
            <a:noAutofit/>
          </a:bodyPr>
          <a:lstStyle/>
          <a:p>
            <a:r>
              <a:rPr lang="en-US" altLang="zh-CN" sz="3200" b="1" dirty="0">
                <a:solidFill>
                  <a:srgbClr val="002060"/>
                </a:solidFill>
                <a:ea typeface="STLiti" panose="02010800040101010101" pitchFamily="2" charset="-122"/>
                <a:cs typeface="Arial" panose="020B0604020202020204" pitchFamily="34" charset="0"/>
              </a:rPr>
              <a:t>Q&amp;A</a:t>
            </a:r>
            <a:r>
              <a:rPr lang="zh-CN" altLang="en-US" sz="3200" b="1" dirty="0">
                <a:solidFill>
                  <a:srgbClr val="002060"/>
                </a:solidFill>
                <a:ea typeface="STLiti" panose="02010800040101010101" pitchFamily="2" charset="-122"/>
                <a:cs typeface="Arial" panose="020B0604020202020204" pitchFamily="34" charset="0"/>
              </a:rPr>
              <a:t>： </a:t>
            </a:r>
            <a:r>
              <a:rPr lang="en-US" altLang="zh-CN" sz="3200" b="1" dirty="0">
                <a:solidFill>
                  <a:srgbClr val="A53010"/>
                </a:solidFill>
                <a:ea typeface="STLiti" panose="02010800040101010101" pitchFamily="2" charset="-122"/>
                <a:cs typeface="Arial" panose="020B0604020202020204" pitchFamily="34" charset="0"/>
              </a:rPr>
              <a:t>Software Development Paradigm</a:t>
            </a:r>
            <a:endParaRPr lang="zh-CN" altLang="en-US" sz="3200" b="1" dirty="0">
              <a:solidFill>
                <a:srgbClr val="A53010"/>
              </a:solidFill>
              <a:ea typeface="STLiti" panose="02010800040101010101" pitchFamily="2" charset="-122"/>
              <a:cs typeface="Arial" panose="020B0604020202020204" pitchFamily="34" charset="0"/>
            </a:endParaRPr>
          </a:p>
        </p:txBody>
      </p:sp>
      <p:sp>
        <p:nvSpPr>
          <p:cNvPr id="3" name="内容占位符 2"/>
          <p:cNvSpPr>
            <a:spLocks noGrp="1"/>
          </p:cNvSpPr>
          <p:nvPr>
            <p:ph idx="1"/>
          </p:nvPr>
        </p:nvSpPr>
        <p:spPr>
          <a:xfrm>
            <a:off x="1219200" y="1438581"/>
            <a:ext cx="10200409" cy="4865378"/>
          </a:xfrm>
          <a:solidFill>
            <a:srgbClr val="EDF2DE"/>
          </a:solidFill>
          <a:ln w="38100">
            <a:solidFill>
              <a:srgbClr val="8D472B"/>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lnSpcReduction="10000"/>
          </a:bodyPr>
          <a:lstStyle/>
          <a:p>
            <a:pPr marL="457200" indent="-457200">
              <a:spcBef>
                <a:spcPts val="600"/>
              </a:spcBef>
              <a:buFont typeface="+mj-lt"/>
              <a:buAutoNum type="arabicPeriod"/>
            </a:pPr>
            <a:endParaRPr lang="en-US" sz="800" b="1" dirty="0">
              <a:latin typeface="Arial Narrow" panose="020B0606020202030204" pitchFamily="34" charset="0"/>
              <a:cs typeface="Times New Roman" panose="02020603050405020304" pitchFamily="18" charset="0"/>
            </a:endParaRPr>
          </a:p>
          <a:p>
            <a:pPr marL="457200" indent="-457200">
              <a:spcBef>
                <a:spcPts val="600"/>
              </a:spcBef>
              <a:buFont typeface="+mj-lt"/>
              <a:buAutoNum type="arabicPeriod"/>
            </a:pPr>
            <a:r>
              <a:rPr lang="en-US" sz="2400" b="1" dirty="0">
                <a:latin typeface="Arial Narrow" panose="020B0606020202030204" pitchFamily="34" charset="0"/>
                <a:cs typeface="Times New Roman" panose="02020603050405020304" pitchFamily="18" charset="0"/>
              </a:rPr>
              <a:t>What </a:t>
            </a:r>
            <a:r>
              <a:rPr lang="en-US" sz="2400" b="1" i="1" u="sng" dirty="0">
                <a:solidFill>
                  <a:srgbClr val="C00000"/>
                </a:solidFill>
                <a:latin typeface="Arial Narrow" panose="020B0606020202030204" pitchFamily="34" charset="0"/>
                <a:cs typeface="Times New Roman" panose="02020603050405020304" pitchFamily="18" charset="0"/>
              </a:rPr>
              <a:t>Datafication, Intelligence, Architecturalization </a:t>
            </a:r>
            <a:r>
              <a:rPr lang="en-US" sz="2400" b="1" dirty="0">
                <a:solidFill>
                  <a:schemeClr val="tx1"/>
                </a:solidFill>
                <a:latin typeface="Arial Narrow" panose="020B0606020202030204" pitchFamily="34" charset="0"/>
                <a:cs typeface="Times New Roman" panose="02020603050405020304" pitchFamily="18" charset="0"/>
              </a:rPr>
              <a:t>and</a:t>
            </a:r>
            <a:r>
              <a:rPr lang="en-US" sz="2400" b="1" i="1" dirty="0">
                <a:solidFill>
                  <a:srgbClr val="C00000"/>
                </a:solidFill>
                <a:latin typeface="Arial Narrow" panose="020B0606020202030204" pitchFamily="34" charset="0"/>
                <a:cs typeface="Times New Roman" panose="02020603050405020304" pitchFamily="18" charset="0"/>
              </a:rPr>
              <a:t> </a:t>
            </a:r>
            <a:r>
              <a:rPr lang="en-US" sz="2400" b="1" i="1" u="sng" dirty="0">
                <a:solidFill>
                  <a:srgbClr val="C00000"/>
                </a:solidFill>
                <a:latin typeface="Arial Narrow" panose="020B0606020202030204" pitchFamily="34" charset="0"/>
                <a:cs typeface="Times New Roman" panose="02020603050405020304" pitchFamily="18" charset="0"/>
              </a:rPr>
              <a:t>Intensification</a:t>
            </a:r>
            <a:r>
              <a:rPr lang="en-US" sz="2400" b="1" i="1" dirty="0">
                <a:solidFill>
                  <a:srgbClr val="C00000"/>
                </a:solidFill>
                <a:latin typeface="Arial Narrow" panose="020B0606020202030204" pitchFamily="34" charset="0"/>
                <a:cs typeface="Times New Roman" panose="02020603050405020304" pitchFamily="18" charset="0"/>
              </a:rPr>
              <a:t> </a:t>
            </a:r>
            <a:r>
              <a:rPr lang="en-US" sz="2400" b="1" dirty="0">
                <a:latin typeface="Arial Narrow" panose="020B0606020202030204" pitchFamily="34" charset="0"/>
                <a:cs typeface="Times New Roman" panose="02020603050405020304" pitchFamily="18" charset="0"/>
              </a:rPr>
              <a:t>refer to?</a:t>
            </a:r>
            <a:endParaRPr lang="en-US" altLang="zh-CN" sz="2400" b="1" dirty="0">
              <a:latin typeface="Arial Narrow" panose="020B0606020202030204" pitchFamily="34" charset="0"/>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is </a:t>
            </a:r>
            <a:r>
              <a:rPr lang="en-US" altLang="zh-CN" sz="2400" b="1" i="1" u="sng" dirty="0">
                <a:solidFill>
                  <a:srgbClr val="C00000"/>
                </a:solidFill>
                <a:latin typeface="Arial Narrow" panose="020B0606020202030204" pitchFamily="34" charset="0"/>
                <a:cs typeface="Times New Roman" panose="02020603050405020304" pitchFamily="18" charset="0"/>
              </a:rPr>
              <a:t>Very</a:t>
            </a:r>
            <a:r>
              <a:rPr lang="en-US" altLang="zh-CN" sz="2400" b="1" u="sng" dirty="0">
                <a:latin typeface="Arial Narrow" panose="020B0606020202030204" pitchFamily="34" charset="0"/>
                <a:cs typeface="Times New Roman" panose="02020603050405020304" pitchFamily="18" charset="0"/>
              </a:rPr>
              <a:t> Large-scale Software Reuse</a:t>
            </a:r>
            <a:r>
              <a:rPr lang="en-US" altLang="zh-CN" sz="2400" b="1" dirty="0">
                <a:latin typeface="Arial Narrow" panose="020B0606020202030204" pitchFamily="34" charset="0"/>
                <a:cs typeface="Times New Roman" panose="02020603050405020304" pitchFamily="18" charset="0"/>
              </a:rPr>
              <a:t>?</a:t>
            </a: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is </a:t>
            </a:r>
            <a:r>
              <a:rPr lang="en-US" altLang="zh-CN" sz="2400" b="1" u="sng" dirty="0">
                <a:solidFill>
                  <a:srgbClr val="C00000"/>
                </a:solidFill>
                <a:latin typeface="Arial Narrow" panose="020B0606020202030204" pitchFamily="34" charset="0"/>
                <a:cs typeface="Times New Roman" panose="02020603050405020304" pitchFamily="18" charset="0"/>
              </a:rPr>
              <a:t>Ver</a:t>
            </a:r>
            <a:r>
              <a:rPr lang="en-US" altLang="zh-CN" sz="2400" b="1" i="1" u="sng" dirty="0">
                <a:solidFill>
                  <a:srgbClr val="C00000"/>
                </a:solidFill>
                <a:latin typeface="Arial Narrow" panose="020B0606020202030204" pitchFamily="34" charset="0"/>
                <a:cs typeface="Times New Roman" panose="02020603050405020304" pitchFamily="18" charset="0"/>
              </a:rPr>
              <a:t>y</a:t>
            </a:r>
            <a:r>
              <a:rPr lang="en-US" altLang="zh-CN" sz="2400" b="1" u="sng" dirty="0">
                <a:latin typeface="Arial Narrow" panose="020B0606020202030204" pitchFamily="34" charset="0"/>
                <a:cs typeface="Times New Roman" panose="02020603050405020304" pitchFamily="18" charset="0"/>
              </a:rPr>
              <a:t> High-Level Programming</a:t>
            </a:r>
            <a:r>
              <a:rPr lang="en-US" altLang="zh-CN" sz="2400" b="1" dirty="0">
                <a:latin typeface="Arial Narrow" panose="020B0606020202030204" pitchFamily="34" charset="0"/>
                <a:cs typeface="Times New Roman" panose="02020603050405020304" pitchFamily="18" charset="0"/>
              </a:rPr>
              <a:t>?</a:t>
            </a:r>
            <a:endParaRPr lang="en-US" altLang="zh-CN" sz="24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is </a:t>
            </a:r>
            <a:r>
              <a:rPr lang="en-US" altLang="zh-CN" sz="2400" b="1" i="1" u="sng" dirty="0">
                <a:solidFill>
                  <a:srgbClr val="C00000"/>
                </a:solidFill>
                <a:latin typeface="Arial Narrow" panose="020B0606020202030204" pitchFamily="34" charset="0"/>
                <a:cs typeface="Times New Roman" panose="02020603050405020304" pitchFamily="18" charset="0"/>
              </a:rPr>
              <a:t>Dynamic </a:t>
            </a:r>
            <a:r>
              <a:rPr lang="en-US" altLang="zh-CN" sz="2400" b="1" u="sng" dirty="0">
                <a:latin typeface="Arial Narrow" panose="020B0606020202030204" pitchFamily="34" charset="0"/>
                <a:cs typeface="Times New Roman" panose="02020603050405020304" pitchFamily="18" charset="0"/>
              </a:rPr>
              <a:t>Programming</a:t>
            </a:r>
            <a:r>
              <a:rPr lang="en-US" altLang="zh-CN" sz="2400" b="1" dirty="0">
                <a:latin typeface="Arial Narrow" panose="020B0606020202030204" pitchFamily="34" charset="0"/>
                <a:cs typeface="Times New Roman" panose="02020603050405020304" pitchFamily="18" charset="0"/>
              </a:rPr>
              <a:t>?</a:t>
            </a:r>
            <a:endParaRPr lang="zh-CN" altLang="en-US"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is </a:t>
            </a:r>
            <a:r>
              <a:rPr lang="en-US" altLang="zh-CN" sz="2400" b="1" i="1" u="sng" dirty="0">
                <a:solidFill>
                  <a:srgbClr val="C00000"/>
                </a:solidFill>
                <a:latin typeface="Arial Narrow" panose="020B0606020202030204" pitchFamily="34" charset="0"/>
                <a:cs typeface="Times New Roman" panose="02020603050405020304" pitchFamily="18" charset="0"/>
              </a:rPr>
              <a:t>Intelligent </a:t>
            </a:r>
            <a:r>
              <a:rPr lang="en-US" altLang="zh-CN" sz="2400" b="1" u="sng" dirty="0">
                <a:latin typeface="Arial Narrow" panose="020B0606020202030204" pitchFamily="34" charset="0"/>
                <a:cs typeface="Times New Roman" panose="02020603050405020304" pitchFamily="18" charset="0"/>
              </a:rPr>
              <a:t>System</a:t>
            </a:r>
            <a:r>
              <a:rPr lang="en-US" altLang="zh-CN" sz="2400" b="1" dirty="0">
                <a:latin typeface="Arial Narrow" panose="020B0606020202030204" pitchFamily="34" charset="0"/>
                <a:cs typeface="Times New Roman" panose="02020603050405020304" pitchFamily="18" charset="0"/>
              </a:rPr>
              <a:t>?</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is </a:t>
            </a:r>
            <a:r>
              <a:rPr lang="en-US" altLang="zh-CN" sz="2400" b="1" u="sng" dirty="0">
                <a:solidFill>
                  <a:srgbClr val="C00000"/>
                </a:solidFill>
                <a:latin typeface="Arial Narrow" panose="020B0606020202030204" pitchFamily="34" charset="0"/>
                <a:cs typeface="Times New Roman" panose="02020603050405020304" pitchFamily="18" charset="0"/>
              </a:rPr>
              <a:t>Reverse-Forward </a:t>
            </a:r>
            <a:r>
              <a:rPr lang="en-US" altLang="zh-CN" sz="2400" b="1" u="sng" dirty="0">
                <a:latin typeface="Arial Narrow" panose="020B0606020202030204" pitchFamily="34" charset="0"/>
                <a:cs typeface="Times New Roman" panose="02020603050405020304" pitchFamily="18" charset="0"/>
              </a:rPr>
              <a:t>Software Engineering</a:t>
            </a:r>
            <a:r>
              <a:rPr lang="en-US" altLang="zh-CN" sz="2400" b="1" dirty="0">
                <a:latin typeface="Arial Narrow" panose="020B0606020202030204" pitchFamily="34" charset="0"/>
                <a:cs typeface="Times New Roman" panose="02020603050405020304" pitchFamily="18" charset="0"/>
              </a:rPr>
              <a:t>?</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Why there are so many different definitions on </a:t>
            </a:r>
            <a:r>
              <a:rPr lang="en-US" altLang="zh-CN" sz="2400" b="1" i="1" u="sng" dirty="0">
                <a:solidFill>
                  <a:srgbClr val="C00000"/>
                </a:solidFill>
                <a:latin typeface="Arial Narrow" panose="020B0606020202030204" pitchFamily="34" charset="0"/>
                <a:cs typeface="Times New Roman" panose="02020603050405020304" pitchFamily="18" charset="0"/>
              </a:rPr>
              <a:t>Software Architecture</a:t>
            </a:r>
            <a:r>
              <a:rPr lang="en-US" altLang="zh-CN" sz="2400" b="1" dirty="0">
                <a:latin typeface="Arial Narrow" panose="020B0606020202030204" pitchFamily="34" charset="0"/>
                <a:cs typeface="Times New Roman" panose="02020603050405020304" pitchFamily="18" charset="0"/>
              </a:rPr>
              <a:t>?</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Why</a:t>
            </a:r>
            <a:r>
              <a:rPr lang="zh-CN" altLang="en-US" sz="2400" b="1" dirty="0">
                <a:latin typeface="Arial Narrow" panose="020B0606020202030204" pitchFamily="34" charset="0"/>
                <a:cs typeface="Times New Roman" panose="02020603050405020304" pitchFamily="18" charset="0"/>
              </a:rPr>
              <a:t> </a:t>
            </a:r>
            <a:r>
              <a:rPr lang="en-US" altLang="zh-CN" sz="2400" b="1" i="1" u="sng" dirty="0">
                <a:solidFill>
                  <a:srgbClr val="C00000"/>
                </a:solidFill>
                <a:latin typeface="Arial Narrow" panose="020B0606020202030204" pitchFamily="34" charset="0"/>
                <a:cs typeface="Times New Roman" panose="02020603050405020304" pitchFamily="18" charset="0"/>
              </a:rPr>
              <a:t>System Complexity </a:t>
            </a:r>
            <a:r>
              <a:rPr lang="en-US" altLang="zh-CN" sz="2400" b="1" dirty="0">
                <a:latin typeface="Arial Narrow" panose="020B0606020202030204" pitchFamily="34" charset="0"/>
                <a:cs typeface="Times New Roman" panose="02020603050405020304" pitchFamily="18" charset="0"/>
              </a:rPr>
              <a:t>is a Serious Engineering Problem?</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solidFill>
                  <a:schemeClr val="tx1"/>
                </a:solidFill>
                <a:latin typeface="Arial Narrow" panose="020B0606020202030204" pitchFamily="34" charset="0"/>
                <a:cs typeface="Times New Roman" panose="02020603050405020304" pitchFamily="18" charset="0"/>
              </a:rPr>
              <a:t>What is </a:t>
            </a:r>
            <a:r>
              <a:rPr lang="en-US" altLang="zh-CN" sz="2400" b="1" i="1" u="sng" dirty="0">
                <a:solidFill>
                  <a:srgbClr val="C00000"/>
                </a:solidFill>
                <a:latin typeface="Arial Narrow" panose="020B0606020202030204" pitchFamily="34" charset="0"/>
                <a:cs typeface="Times New Roman" panose="02020603050405020304" pitchFamily="18" charset="0"/>
              </a:rPr>
              <a:t>Relation-Oriented</a:t>
            </a:r>
            <a:r>
              <a:rPr lang="en-US" altLang="zh-CN" sz="2400" b="1" u="sng" dirty="0">
                <a:latin typeface="Arial Narrow" panose="020B0606020202030204" pitchFamily="34" charset="0"/>
                <a:cs typeface="Times New Roman" panose="02020603050405020304" pitchFamily="18" charset="0"/>
              </a:rPr>
              <a:t> Software Architecture</a:t>
            </a:r>
            <a:r>
              <a:rPr lang="en-US" altLang="zh-CN" sz="2400" b="1" dirty="0">
                <a:latin typeface="Arial Narrow" panose="020B0606020202030204" pitchFamily="34" charset="0"/>
                <a:cs typeface="Times New Roman" panose="02020603050405020304" pitchFamily="18" charset="0"/>
              </a:rPr>
              <a:t>?</a:t>
            </a: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Why </a:t>
            </a:r>
            <a:r>
              <a:rPr lang="en-US" altLang="zh-CN" sz="2400" b="1" u="sng" dirty="0">
                <a:latin typeface="Arial Narrow" panose="020B0606020202030204" pitchFamily="34" charset="0"/>
                <a:cs typeface="Times New Roman" panose="02020603050405020304" pitchFamily="18" charset="0"/>
              </a:rPr>
              <a:t>Software </a:t>
            </a:r>
            <a:r>
              <a:rPr lang="en-US" altLang="zh-CN" sz="2400" b="1" i="1" u="sng" dirty="0">
                <a:solidFill>
                  <a:srgbClr val="C00000"/>
                </a:solidFill>
                <a:latin typeface="Arial Narrow" panose="020B0606020202030204" pitchFamily="34" charset="0"/>
                <a:cs typeface="Times New Roman" panose="02020603050405020304" pitchFamily="18" charset="0"/>
              </a:rPr>
              <a:t>Re-architecting</a:t>
            </a:r>
            <a:r>
              <a:rPr lang="en-US" altLang="zh-CN" sz="2400" b="1" i="1" u="sng" dirty="0">
                <a:latin typeface="Arial Narrow" panose="020B0606020202030204" pitchFamily="34" charset="0"/>
                <a:cs typeface="Times New Roman" panose="02020603050405020304" pitchFamily="18" charset="0"/>
              </a:rPr>
              <a:t> </a:t>
            </a:r>
            <a:r>
              <a:rPr lang="en-US" altLang="zh-CN" sz="2400" b="1" dirty="0">
                <a:latin typeface="Arial Narrow" panose="020B0606020202030204" pitchFamily="34" charset="0"/>
                <a:cs typeface="Times New Roman" panose="02020603050405020304" pitchFamily="18" charset="0"/>
              </a:rPr>
              <a:t>is Necessary?</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What means by </a:t>
            </a:r>
            <a:r>
              <a:rPr lang="en-US" altLang="zh-CN" sz="2400" b="1" i="1" u="sng" dirty="0">
                <a:solidFill>
                  <a:srgbClr val="C00000"/>
                </a:solidFill>
                <a:latin typeface="Arial Narrow" panose="020B0606020202030204" pitchFamily="34" charset="0"/>
                <a:cs typeface="Times New Roman" panose="02020603050405020304" pitchFamily="18" charset="0"/>
              </a:rPr>
              <a:t>Intensive </a:t>
            </a:r>
            <a:r>
              <a:rPr lang="en-US" altLang="zh-CN" sz="2400" b="1" u="sng" dirty="0">
                <a:latin typeface="Arial Narrow" panose="020B0606020202030204" pitchFamily="34" charset="0"/>
                <a:cs typeface="Times New Roman" panose="02020603050405020304" pitchFamily="18" charset="0"/>
              </a:rPr>
              <a:t>Software Development</a:t>
            </a:r>
            <a:r>
              <a:rPr lang="en-US" altLang="zh-CN" sz="2400" b="1" dirty="0">
                <a:latin typeface="Arial Narrow" panose="020B0606020202030204" pitchFamily="34" charset="0"/>
                <a:cs typeface="Times New Roman" panose="02020603050405020304" pitchFamily="18" charset="0"/>
              </a:rPr>
              <a:t>?</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1829067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361105" y="611231"/>
            <a:ext cx="8911687" cy="1280890"/>
          </a:xfrm>
        </p:spPr>
        <p:txBody>
          <a:bodyPr/>
          <a:lstStyle/>
          <a:p>
            <a:r>
              <a:rPr lang="en-US" b="1" dirty="0">
                <a:solidFill>
                  <a:srgbClr val="C00000"/>
                </a:solidFill>
                <a:effectLst>
                  <a:outerShdw blurRad="38100" dist="38100" dir="2700000" algn="tl">
                    <a:srgbClr val="000000">
                      <a:alpha val="43137"/>
                    </a:srgbClr>
                  </a:outerShdw>
                </a:effectLst>
              </a:rPr>
              <a:t>About Author</a:t>
            </a:r>
          </a:p>
        </p:txBody>
      </p:sp>
      <p:sp>
        <p:nvSpPr>
          <p:cNvPr id="4" name="内容占位符 3"/>
          <p:cNvSpPr>
            <a:spLocks noGrp="1"/>
          </p:cNvSpPr>
          <p:nvPr>
            <p:ph idx="1"/>
          </p:nvPr>
        </p:nvSpPr>
        <p:spPr>
          <a:xfrm>
            <a:off x="2361105" y="1251676"/>
            <a:ext cx="8641676" cy="5493898"/>
          </a:xfrm>
        </p:spPr>
        <p:txBody>
          <a:bodyPr>
            <a:noAutofit/>
          </a:bodyPr>
          <a:lstStyle/>
          <a:p>
            <a:pPr marL="0" indent="0">
              <a:buNone/>
            </a:pPr>
            <a:endParaRPr lang="en-US" sz="400" dirty="0">
              <a:latin typeface="Arial" panose="020B0604020202020204" pitchFamily="34" charset="0"/>
              <a:cs typeface="Arial" panose="020B0604020202020204" pitchFamily="34" charset="0"/>
            </a:endParaRPr>
          </a:p>
          <a:p>
            <a:pPr marL="0" indent="0">
              <a:spcBef>
                <a:spcPts val="0"/>
              </a:spcBef>
              <a:buNone/>
            </a:pPr>
            <a:r>
              <a:rPr lang="en-US" sz="2000" dirty="0">
                <a:latin typeface="Arial" panose="020B0604020202020204" pitchFamily="34" charset="0"/>
                <a:cs typeface="Arial" panose="020B0604020202020204" pitchFamily="34" charset="0"/>
              </a:rPr>
              <a:t>Mr. H. Li was director of CLEBA International Research, the Netherlands, who graduated from Peking University, Beijing, China and received PhD from Delft University of Technology, the Netherlands. He has about 30 years’ experience in the European academic and industry society. </a:t>
            </a:r>
          </a:p>
          <a:p>
            <a:pPr marL="0" indent="0">
              <a:buNone/>
            </a:pPr>
            <a:r>
              <a:rPr lang="en-US" sz="2000" dirty="0">
                <a:latin typeface="Arial" panose="020B0604020202020204" pitchFamily="34" charset="0"/>
                <a:cs typeface="Arial" panose="020B0604020202020204" pitchFamily="34" charset="0"/>
              </a:rPr>
              <a:t>Starting before 1990s he was engaged in academic research on software reuse and co-developed concepts and models of software reuse-in-the-large with Prof. J. van Katwijk Prof. M. Looijen and Prof. H. G. Sol of Delft University of Technology, the Netherlands. Later on he served for a strategic department of a major European company, planning software reuse strategies and chairing a project on re-architecting large and complex systems. He published a professional book on application reuse-in-the-large and presented keynote speeches in international conferences. Furthermore he had chaired an international research project for years on accurate machine translation, resulting a set of intellectual properties. His current research interests are on </a:t>
            </a:r>
            <a:r>
              <a:rPr lang="en-US" altLang="zh-CN" sz="2000" dirty="0">
                <a:latin typeface="Arial" panose="020B0604020202020204" pitchFamily="34" charset="0"/>
                <a:cs typeface="Arial" panose="020B0604020202020204" pitchFamily="34" charset="0"/>
              </a:rPr>
              <a:t>software development paradigm in the era of big data, regarding</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to the software development technology of </a:t>
            </a:r>
            <a:r>
              <a:rPr lang="en-US" sz="2000" dirty="0">
                <a:latin typeface="Arial" panose="020B0604020202020204" pitchFamily="34" charset="0"/>
                <a:cs typeface="Arial" panose="020B0604020202020204" pitchFamily="34" charset="0"/>
              </a:rPr>
              <a:t>dataization, intelligent, </a:t>
            </a:r>
            <a:r>
              <a:rPr lang="en-US" sz="2000" dirty="0" err="1">
                <a:latin typeface="Arial" panose="020B0604020202020204" pitchFamily="34" charset="0"/>
                <a:cs typeface="Arial" panose="020B0604020202020204" pitchFamily="34" charset="0"/>
              </a:rPr>
              <a:t>architecturization</a:t>
            </a:r>
            <a:r>
              <a:rPr lang="en-US" sz="2000" dirty="0">
                <a:latin typeface="Arial" panose="020B0604020202020204" pitchFamily="34" charset="0"/>
                <a:cs typeface="Arial" panose="020B0604020202020204" pitchFamily="34" charset="0"/>
              </a:rPr>
              <a:t> and Intensification.</a:t>
            </a:r>
          </a:p>
        </p:txBody>
      </p:sp>
      <p:sp>
        <p:nvSpPr>
          <p:cNvPr id="2" name="灯片编号占位符 1"/>
          <p:cNvSpPr>
            <a:spLocks noGrp="1"/>
          </p:cNvSpPr>
          <p:nvPr>
            <p:ph type="sldNum" sz="quarter" idx="12"/>
          </p:nvPr>
        </p:nvSpPr>
        <p:spPr/>
        <p:txBody>
          <a:bodyPr/>
          <a:lstStyle/>
          <a:p>
            <a:fld id="{D57F1E4F-1CFF-5643-939E-217C01CDF565}" type="slidenum">
              <a:rPr lang="en-US" smtClean="0"/>
              <a:pPr/>
              <a:t>29</a:t>
            </a:fld>
            <a:endParaRPr lang="en-US" dirty="0"/>
          </a:p>
        </p:txBody>
      </p:sp>
      <p:pic>
        <p:nvPicPr>
          <p:cNvPr id="5" name="图片 4"/>
          <p:cNvPicPr>
            <a:picLocks noChangeAspect="1"/>
          </p:cNvPicPr>
          <p:nvPr/>
        </p:nvPicPr>
        <p:blipFill>
          <a:blip r:embed="rId3"/>
          <a:stretch>
            <a:fillRect/>
          </a:stretch>
        </p:blipFill>
        <p:spPr>
          <a:xfrm>
            <a:off x="720215" y="2880078"/>
            <a:ext cx="1182727" cy="1457070"/>
          </a:xfrm>
          <a:prstGeom prst="rect">
            <a:avLst/>
          </a:prstGeom>
        </p:spPr>
      </p:pic>
    </p:spTree>
    <p:extLst>
      <p:ext uri="{BB962C8B-B14F-4D97-AF65-F5344CB8AC3E}">
        <p14:creationId xmlns:p14="http://schemas.microsoft.com/office/powerpoint/2010/main" val="1294445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页脚占位符 3">
            <a:extLst>
              <a:ext uri="{FF2B5EF4-FFF2-40B4-BE49-F238E27FC236}">
                <a16:creationId xmlns:a16="http://schemas.microsoft.com/office/drawing/2014/main" id="{0AF58AE4-24E7-213D-8337-194500C864A7}"/>
              </a:ext>
            </a:extLst>
          </p:cNvPr>
          <p:cNvSpPr>
            <a:spLocks noGrp="1"/>
          </p:cNvSpPr>
          <p:nvPr>
            <p:ph type="ftr" sz="quarter" idx="10"/>
          </p:nvPr>
        </p:nvSpPr>
        <p:spPr/>
        <p:txBody>
          <a:bodyPr/>
          <a:lstStyle/>
          <a:p>
            <a:pPr>
              <a:defRPr/>
            </a:pPr>
            <a:r>
              <a:rPr lang="en-US" altLang="zh-CN"/>
              <a:t>Graduate School </a:t>
            </a:r>
          </a:p>
        </p:txBody>
      </p:sp>
      <p:sp>
        <p:nvSpPr>
          <p:cNvPr id="7" name="灯片编号占位符 4">
            <a:extLst>
              <a:ext uri="{FF2B5EF4-FFF2-40B4-BE49-F238E27FC236}">
                <a16:creationId xmlns:a16="http://schemas.microsoft.com/office/drawing/2014/main" id="{3960A2EA-D1BE-3B86-4EF3-3005A9D6251A}"/>
              </a:ext>
            </a:extLst>
          </p:cNvPr>
          <p:cNvSpPr>
            <a:spLocks noGrp="1"/>
          </p:cNvSpPr>
          <p:nvPr>
            <p:ph type="sldNum" sz="quarter" idx="11"/>
          </p:nvPr>
        </p:nvSpPr>
        <p:spPr/>
        <p:txBody>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eaLnBrk="1" hangingPunct="1"/>
            <a:fld id="{4B03173D-387B-445C-8038-7DF64B854842}" type="slidenum">
              <a:rPr lang="en-US" altLang="zh-CN" sz="1000">
                <a:latin typeface="Tahoma" panose="020B0604030504040204" pitchFamily="34" charset="0"/>
              </a:rPr>
              <a:pPr eaLnBrk="1" hangingPunct="1"/>
              <a:t>3</a:t>
            </a:fld>
            <a:endParaRPr lang="en-US" altLang="zh-CN" sz="1000">
              <a:latin typeface="Tahoma" panose="020B0604030504040204" pitchFamily="34" charset="0"/>
            </a:endParaRPr>
          </a:p>
        </p:txBody>
      </p:sp>
      <p:sp>
        <p:nvSpPr>
          <p:cNvPr id="8" name="日期占位符 5">
            <a:extLst>
              <a:ext uri="{FF2B5EF4-FFF2-40B4-BE49-F238E27FC236}">
                <a16:creationId xmlns:a16="http://schemas.microsoft.com/office/drawing/2014/main" id="{D8D6FD16-F387-4B7E-CDFB-194BFA9B8D8E}"/>
              </a:ext>
            </a:extLst>
          </p:cNvPr>
          <p:cNvSpPr>
            <a:spLocks noGrp="1"/>
          </p:cNvSpPr>
          <p:nvPr>
            <p:ph type="dt" sz="quarter" idx="12"/>
          </p:nvPr>
        </p:nvSpPr>
        <p:spPr/>
        <p:txBody>
          <a:bodyPr/>
          <a:lstStyle/>
          <a:p>
            <a:pPr>
              <a:defRPr/>
            </a:pPr>
            <a:r>
              <a:rPr lang="en-US">
                <a:latin typeface="+mn-lt"/>
              </a:rPr>
              <a:t>H. LI CLEBA2012-July</a:t>
            </a:r>
            <a:endParaRPr lang="en-US" altLang="zh-CN">
              <a:latin typeface="+mn-lt"/>
            </a:endParaRPr>
          </a:p>
        </p:txBody>
      </p:sp>
      <p:sp>
        <p:nvSpPr>
          <p:cNvPr id="237570" name="Rectangle 2">
            <a:extLst>
              <a:ext uri="{FF2B5EF4-FFF2-40B4-BE49-F238E27FC236}">
                <a16:creationId xmlns:a16="http://schemas.microsoft.com/office/drawing/2014/main" id="{D997A65E-BF6F-E32C-7DFF-BBF51D5CCA59}"/>
              </a:ext>
            </a:extLst>
          </p:cNvPr>
          <p:cNvSpPr>
            <a:spLocks noGrp="1" noChangeArrowheads="1"/>
          </p:cNvSpPr>
          <p:nvPr>
            <p:ph type="title"/>
          </p:nvPr>
        </p:nvSpPr>
        <p:spPr>
          <a:xfrm>
            <a:off x="2813052" y="384256"/>
            <a:ext cx="7243762" cy="647700"/>
          </a:xfrm>
        </p:spPr>
        <p:txBody>
          <a:bodyPr/>
          <a:lstStyle/>
          <a:p>
            <a:pPr algn="l" eaLnBrk="1" hangingPunct="1">
              <a:lnSpc>
                <a:spcPct val="75000"/>
              </a:lnSpc>
            </a:pPr>
            <a:r>
              <a:rPr lang="en-US" altLang="zh-CN" b="1" dirty="0">
                <a:solidFill>
                  <a:srgbClr val="C00000"/>
                </a:solidFill>
              </a:rPr>
              <a:t>Introduction to the Netherlands </a:t>
            </a:r>
            <a:endParaRPr lang="en-US" altLang="zh-CN" sz="2700" b="1" i="1" dirty="0">
              <a:solidFill>
                <a:srgbClr val="C00000"/>
              </a:solidFill>
              <a:latin typeface="STLiti" panose="02010800040101010101" pitchFamily="2" charset="-122"/>
              <a:ea typeface="STLiti" panose="02010800040101010101" pitchFamily="2" charset="-122"/>
            </a:endParaRPr>
          </a:p>
        </p:txBody>
      </p:sp>
      <p:sp>
        <p:nvSpPr>
          <p:cNvPr id="237571" name="Rectangle 3">
            <a:extLst>
              <a:ext uri="{FF2B5EF4-FFF2-40B4-BE49-F238E27FC236}">
                <a16:creationId xmlns:a16="http://schemas.microsoft.com/office/drawing/2014/main" id="{017C6B7B-2732-5890-3D0F-9434E2A5A50B}"/>
              </a:ext>
            </a:extLst>
          </p:cNvPr>
          <p:cNvSpPr>
            <a:spLocks noGrp="1" noChangeArrowheads="1"/>
          </p:cNvSpPr>
          <p:nvPr>
            <p:ph type="body" idx="1"/>
          </p:nvPr>
        </p:nvSpPr>
        <p:spPr>
          <a:xfrm>
            <a:off x="2126797" y="1785257"/>
            <a:ext cx="9052832" cy="4040787"/>
          </a:xfrm>
          <a:ln>
            <a:solidFill>
              <a:schemeClr val="tx2"/>
            </a:solidFill>
          </a:ln>
        </p:spPr>
        <p:txBody>
          <a:bodyPr/>
          <a:lstStyle/>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Colonial time/country:</a:t>
            </a:r>
            <a:r>
              <a:rPr lang="en-US" altLang="zh-CN" sz="2400" dirty="0">
                <a:solidFill>
                  <a:schemeClr val="tx2"/>
                </a:solidFill>
                <a:latin typeface="Arial" panose="020B0604020202020204" pitchFamily="34" charset="0"/>
                <a:ea typeface="STLiti" panose="02010800040101010101" pitchFamily="2" charset="-122"/>
              </a:rPr>
              <a:t> </a:t>
            </a:r>
            <a:r>
              <a:rPr lang="en-US" altLang="zh-CN" sz="2400" dirty="0">
                <a:latin typeface="Arial" panose="020B0604020202020204" pitchFamily="34" charset="0"/>
                <a:ea typeface="STLiti" panose="02010800040101010101" pitchFamily="2" charset="-122"/>
              </a:rPr>
              <a:t>American, South African, Indonesia, New Zealand, Taiwan, …</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The Power of Capital</a:t>
            </a:r>
            <a:r>
              <a:rPr lang="en-US" altLang="zh-CN" sz="2400" b="1" dirty="0">
                <a:latin typeface="Arial" panose="020B0604020202020204" pitchFamily="34" charset="0"/>
                <a:ea typeface="STLiti" panose="02010800040101010101" pitchFamily="2" charset="-122"/>
              </a:rPr>
              <a:t>:</a:t>
            </a:r>
            <a:r>
              <a:rPr lang="en-US" altLang="zh-CN" sz="2400" dirty="0">
                <a:latin typeface="Arial" panose="020B0604020202020204" pitchFamily="34" charset="0"/>
                <a:ea typeface="STLiti" panose="02010800040101010101" pitchFamily="2" charset="-122"/>
              </a:rPr>
              <a:t> Stock</a:t>
            </a:r>
            <a:r>
              <a:rPr lang="zh-CN" altLang="en-US" sz="2400" dirty="0">
                <a:latin typeface="Arial" panose="020B0604020202020204" pitchFamily="34" charset="0"/>
                <a:ea typeface="STLiti" panose="02010800040101010101" pitchFamily="2" charset="-122"/>
              </a:rPr>
              <a:t>，</a:t>
            </a:r>
            <a:r>
              <a:rPr lang="en-US" altLang="zh-CN" sz="2400" dirty="0">
                <a:latin typeface="Arial" panose="020B0604020202020204" pitchFamily="34" charset="0"/>
                <a:ea typeface="STLiti" panose="02010800040101010101" pitchFamily="2" charset="-122"/>
              </a:rPr>
              <a:t>East Indian company</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Industry:</a:t>
            </a:r>
            <a:r>
              <a:rPr lang="en-US" altLang="zh-CN" sz="2400" dirty="0">
                <a:latin typeface="Arial" panose="020B0604020202020204" pitchFamily="34" charset="0"/>
                <a:ea typeface="STLiti" panose="02010800040101010101" pitchFamily="2" charset="-122"/>
              </a:rPr>
              <a:t> Philips, Shell*, Unilever, KPN, ASML</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Transportation:</a:t>
            </a:r>
            <a:r>
              <a:rPr lang="en-US" altLang="zh-CN" sz="2400" dirty="0">
                <a:latin typeface="Arial" panose="020B0604020202020204" pitchFamily="34" charset="0"/>
                <a:ea typeface="STLiti" panose="02010800040101010101" pitchFamily="2" charset="-122"/>
              </a:rPr>
              <a:t> Sea Coachman / New Amsterdam</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Agriculture:</a:t>
            </a:r>
            <a:r>
              <a:rPr lang="en-US" altLang="zh-CN" sz="2400" dirty="0">
                <a:latin typeface="Arial" panose="020B0604020202020204" pitchFamily="34" charset="0"/>
                <a:ea typeface="STLiti" panose="02010800040101010101" pitchFamily="2" charset="-122"/>
              </a:rPr>
              <a:t> 3rd largest exporting country </a:t>
            </a:r>
            <a:r>
              <a:rPr lang="en-US" altLang="zh-CN" sz="2000" dirty="0">
                <a:latin typeface="Arial" panose="020B0604020202020204" pitchFamily="34" charset="0"/>
                <a:ea typeface="STLiti" panose="02010800040101010101" pitchFamily="2" charset="-122"/>
              </a:rPr>
              <a:t>(1989-2005)</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Culture:</a:t>
            </a:r>
            <a:r>
              <a:rPr lang="en-US" altLang="zh-CN" sz="2400" dirty="0">
                <a:latin typeface="Arial" panose="020B0604020202020204" pitchFamily="34" charset="0"/>
                <a:ea typeface="STLiti" panose="02010800040101010101" pitchFamily="2" charset="-122"/>
              </a:rPr>
              <a:t> van Gogh, Rembrandt, Vermeer.</a:t>
            </a:r>
          </a:p>
          <a:p>
            <a:pPr eaLnBrk="1" hangingPunct="1">
              <a:lnSpc>
                <a:spcPct val="90000"/>
              </a:lnSpc>
              <a:spcBef>
                <a:spcPct val="35000"/>
              </a:spcBef>
            </a:pPr>
            <a:r>
              <a:rPr lang="en-US" altLang="zh-CN" sz="2400" b="1" dirty="0">
                <a:solidFill>
                  <a:schemeClr val="tx2"/>
                </a:solidFill>
                <a:latin typeface="Arial" panose="020B0604020202020204" pitchFamily="34" charset="0"/>
                <a:ea typeface="STLiti" panose="02010800040101010101" pitchFamily="2" charset="-122"/>
              </a:rPr>
              <a:t>Education:</a:t>
            </a:r>
            <a:r>
              <a:rPr lang="en-US" altLang="zh-CN" sz="2400" dirty="0">
                <a:latin typeface="Arial" panose="020B0604020202020204" pitchFamily="34" charset="0"/>
                <a:ea typeface="STLiti" panose="02010800040101010101" pitchFamily="2" charset="-122"/>
              </a:rPr>
              <a:t> 12 of 13 public universities are listed in world 200  </a:t>
            </a:r>
            <a:r>
              <a:rPr lang="en-US" altLang="zh-CN" i="1" dirty="0">
                <a:latin typeface="Arial" panose="020B0604020202020204" pitchFamily="34" charset="0"/>
                <a:ea typeface="STLiti" panose="02010800040101010101" pitchFamily="2" charset="-122"/>
              </a:rPr>
              <a:t>-Times, 2013</a:t>
            </a:r>
          </a:p>
        </p:txBody>
      </p:sp>
      <p:sp>
        <p:nvSpPr>
          <p:cNvPr id="237572" name="Rectangle 4">
            <a:extLst>
              <a:ext uri="{FF2B5EF4-FFF2-40B4-BE49-F238E27FC236}">
                <a16:creationId xmlns:a16="http://schemas.microsoft.com/office/drawing/2014/main" id="{8E5BAA4A-C15E-E1A7-CF47-7ADC855C94AF}"/>
              </a:ext>
            </a:extLst>
          </p:cNvPr>
          <p:cNvSpPr>
            <a:spLocks noChangeArrowheads="1"/>
          </p:cNvSpPr>
          <p:nvPr/>
        </p:nvSpPr>
        <p:spPr bwMode="auto">
          <a:xfrm>
            <a:off x="2135189" y="1115130"/>
            <a:ext cx="7921625" cy="360363"/>
          </a:xfrm>
          <a:prstGeom prst="rect">
            <a:avLst/>
          </a:prstGeom>
          <a:solidFill>
            <a:schemeClr val="bg1"/>
          </a:solidFill>
          <a:ln w="9525">
            <a:noFill/>
            <a:miter lim="800000"/>
            <a:headEnd/>
            <a:tailEnd/>
          </a:ln>
          <a:effectLst/>
        </p:spPr>
        <p:txBody>
          <a:bodyPr wrap="none" anchor="ctr"/>
          <a:lstStyle/>
          <a:p>
            <a:pPr algn="ctr">
              <a:defRPr/>
            </a:pPr>
            <a:r>
              <a:rPr lang="en-US" altLang="zh-CN" i="1" dirty="0">
                <a:solidFill>
                  <a:schemeClr val="tx2"/>
                </a:solidFill>
                <a:effectLst>
                  <a:outerShdw blurRad="38100" dist="38100" dir="2700000" algn="tl">
                    <a:srgbClr val="000000"/>
                  </a:outerShdw>
                </a:effectLst>
                <a:latin typeface="Arial"/>
              </a:rPr>
              <a:t>“</a:t>
            </a:r>
            <a:r>
              <a:rPr lang="en-US" altLang="zh-CN" i="1" dirty="0">
                <a:solidFill>
                  <a:schemeClr val="tx2"/>
                </a:solidFill>
                <a:effectLst>
                  <a:outerShdw blurRad="38100" dist="38100" dir="2700000" algn="tl">
                    <a:srgbClr val="000000"/>
                  </a:outerShdw>
                </a:effectLst>
                <a:latin typeface="Tahoma" pitchFamily="34" charset="0"/>
              </a:rPr>
              <a:t>Small country and great cause.</a:t>
            </a:r>
            <a:r>
              <a:rPr lang="en-US" altLang="zh-CN" i="1" dirty="0">
                <a:solidFill>
                  <a:schemeClr val="tx2"/>
                </a:solidFill>
                <a:effectLst>
                  <a:outerShdw blurRad="38100" dist="38100" dir="2700000" algn="tl">
                    <a:srgbClr val="000000"/>
                  </a:outerShdw>
                </a:effectLst>
                <a:latin typeface="Arial"/>
              </a:rPr>
              <a:t>”</a:t>
            </a:r>
            <a:r>
              <a:rPr lang="en-US" altLang="zh-CN" i="1" dirty="0">
                <a:solidFill>
                  <a:schemeClr val="tx2"/>
                </a:solidFill>
                <a:effectLst>
                  <a:outerShdw blurRad="38100" dist="38100" dir="2700000" algn="tl">
                    <a:srgbClr val="000000"/>
                  </a:outerShdw>
                </a:effectLst>
                <a:latin typeface="Tahoma" pitchFamily="34" charset="0"/>
              </a:rPr>
              <a:t>  </a:t>
            </a:r>
            <a:r>
              <a:rPr lang="en-US" altLang="zh-CN" dirty="0">
                <a:solidFill>
                  <a:schemeClr val="tx2"/>
                </a:solidFill>
                <a:effectLst>
                  <a:outerShdw blurRad="38100" dist="38100" dir="2700000" algn="tl">
                    <a:srgbClr val="000000"/>
                  </a:outerShdw>
                </a:effectLst>
                <a:latin typeface="Arial" charset="0"/>
                <a:sym typeface="Symbol" pitchFamily="18" charset="2"/>
              </a:rPr>
              <a:t></a:t>
            </a:r>
            <a:r>
              <a:rPr lang="en-US" altLang="zh-CN" dirty="0">
                <a:latin typeface="Arial" charset="0"/>
                <a:sym typeface="Symbol" pitchFamily="18" charset="2"/>
              </a:rPr>
              <a:t> </a:t>
            </a:r>
            <a:r>
              <a:rPr lang="en-US" altLang="zh-CN" i="1" dirty="0">
                <a:latin typeface="Arial" charset="0"/>
              </a:rPr>
              <a:t>Rise of Great Powers</a:t>
            </a:r>
            <a:endParaRPr lang="en-US" altLang="zh-CN" b="1" i="1" dirty="0">
              <a:solidFill>
                <a:schemeClr val="tx2"/>
              </a:solidFill>
              <a:latin typeface="Tahoma" pitchFamily="34" charset="0"/>
            </a:endParaRPr>
          </a:p>
        </p:txBody>
      </p:sp>
      <p:sp>
        <p:nvSpPr>
          <p:cNvPr id="6152" name="Text Box 5">
            <a:extLst>
              <a:ext uri="{FF2B5EF4-FFF2-40B4-BE49-F238E27FC236}">
                <a16:creationId xmlns:a16="http://schemas.microsoft.com/office/drawing/2014/main" id="{FC3CD6AA-4D40-93B6-FD4C-CA35EE2E6C31}"/>
              </a:ext>
            </a:extLst>
          </p:cNvPr>
          <p:cNvSpPr txBox="1">
            <a:spLocks noChangeArrowheads="1"/>
          </p:cNvSpPr>
          <p:nvPr/>
        </p:nvSpPr>
        <p:spPr bwMode="auto">
          <a:xfrm>
            <a:off x="2135189" y="5929299"/>
            <a:ext cx="78486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anose="020B0604020202020204" pitchFamily="34" charset="0"/>
                <a:ea typeface="宋体" panose="02010600030101010101" pitchFamily="2" charset="-122"/>
              </a:defRPr>
            </a:lvl1pPr>
            <a:lvl2pPr marL="742950" indent="-285750" eaLnBrk="0" hangingPunct="0">
              <a:defRPr sz="2000">
                <a:solidFill>
                  <a:schemeClr val="tx1"/>
                </a:solidFill>
                <a:latin typeface="Arial" panose="020B0604020202020204" pitchFamily="34" charset="0"/>
                <a:ea typeface="宋体" panose="02010600030101010101" pitchFamily="2" charset="-122"/>
              </a:defRPr>
            </a:lvl2pPr>
            <a:lvl3pPr marL="1143000" indent="-228600" eaLnBrk="0" hangingPunct="0">
              <a:defRPr sz="2000">
                <a:solidFill>
                  <a:schemeClr val="tx1"/>
                </a:solidFill>
                <a:latin typeface="Arial" panose="020B0604020202020204" pitchFamily="34" charset="0"/>
                <a:ea typeface="宋体" panose="02010600030101010101" pitchFamily="2" charset="-122"/>
              </a:defRPr>
            </a:lvl3pPr>
            <a:lvl4pPr marL="1600200" indent="-228600" eaLnBrk="0" hangingPunct="0">
              <a:defRPr sz="2000">
                <a:solidFill>
                  <a:schemeClr val="tx1"/>
                </a:solidFill>
                <a:latin typeface="Arial" panose="020B0604020202020204" pitchFamily="34" charset="0"/>
                <a:ea typeface="宋体" panose="02010600030101010101" pitchFamily="2" charset="-122"/>
              </a:defRPr>
            </a:lvl4pPr>
            <a:lvl5pPr marL="2057400" indent="-228600" eaLnBrk="0" hangingPunct="0">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宋体" panose="02010600030101010101" pitchFamily="2" charset="-122"/>
              </a:defRPr>
            </a:lvl9pPr>
          </a:lstStyle>
          <a:p>
            <a:pPr>
              <a:spcBef>
                <a:spcPct val="50000"/>
              </a:spcBef>
            </a:pPr>
            <a:r>
              <a:rPr lang="en-US" altLang="zh-CN" u="sng" dirty="0"/>
              <a:t>*</a:t>
            </a:r>
            <a:r>
              <a:rPr lang="en-US" altLang="zh-CN" sz="1800" i="1" u="sng" dirty="0"/>
              <a:t>2012, Royal Dutch Shell is the No.1 of  fortune global 500 companies</a:t>
            </a:r>
            <a:r>
              <a:rPr lang="en-US" altLang="zh-CN" sz="1800" u="sng" dirty="0"/>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361105" y="611231"/>
            <a:ext cx="8911687" cy="1280890"/>
          </a:xfrm>
        </p:spPr>
        <p:txBody>
          <a:bodyPr/>
          <a:lstStyle/>
          <a:p>
            <a:r>
              <a:rPr lang="zh-CN" altLang="en-US" b="1" dirty="0">
                <a:solidFill>
                  <a:srgbClr val="C00000"/>
                </a:solidFill>
                <a:effectLst>
                  <a:outerShdw blurRad="38100" dist="38100" dir="2700000" algn="tl">
                    <a:srgbClr val="000000">
                      <a:alpha val="43137"/>
                    </a:srgbClr>
                  </a:outerShdw>
                </a:effectLst>
                <a:latin typeface="LiSu" panose="02010509060101010101" pitchFamily="49" charset="-122"/>
                <a:ea typeface="LiSu" panose="02010509060101010101" pitchFamily="49" charset="-122"/>
              </a:rPr>
              <a:t>关于作者</a:t>
            </a:r>
          </a:p>
        </p:txBody>
      </p:sp>
      <p:sp>
        <p:nvSpPr>
          <p:cNvPr id="2" name="灯片编号占位符 1"/>
          <p:cNvSpPr>
            <a:spLocks noGrp="1"/>
          </p:cNvSpPr>
          <p:nvPr>
            <p:ph type="sldNum" sz="quarter" idx="12"/>
          </p:nvPr>
        </p:nvSpPr>
        <p:spPr/>
        <p:txBody>
          <a:bodyPr/>
          <a:lstStyle/>
          <a:p>
            <a:fld id="{D57F1E4F-1CFF-5643-939E-217C01CDF565}" type="slidenum">
              <a:rPr lang="en-US" smtClean="0"/>
              <a:pPr/>
              <a:t>30</a:t>
            </a:fld>
            <a:endParaRPr lang="en-US" dirty="0"/>
          </a:p>
        </p:txBody>
      </p:sp>
      <p:sp>
        <p:nvSpPr>
          <p:cNvPr id="9" name="内容占位符 8"/>
          <p:cNvSpPr>
            <a:spLocks noGrp="1"/>
          </p:cNvSpPr>
          <p:nvPr>
            <p:ph idx="1"/>
          </p:nvPr>
        </p:nvSpPr>
        <p:spPr>
          <a:xfrm>
            <a:off x="2361105" y="1346884"/>
            <a:ext cx="9143507" cy="4782066"/>
          </a:xfrm>
        </p:spPr>
        <p:txBody>
          <a:bodyPr>
            <a:normAutofit fontScale="85000" lnSpcReduction="10000"/>
          </a:bodyPr>
          <a:lstStyle/>
          <a:p>
            <a:pPr marL="0" indent="0">
              <a:lnSpc>
                <a:spcPts val="3200"/>
              </a:lnSpc>
              <a:buNone/>
            </a:pPr>
            <a:r>
              <a:rPr lang="zh-CN" altLang="en-US" sz="2400" dirty="0">
                <a:latin typeface="KaiTi" panose="02010609060101010101" pitchFamily="49" charset="-122"/>
                <a:ea typeface="KaiTi" panose="02010609060101010101" pitchFamily="49" charset="-122"/>
              </a:rPr>
              <a:t>李海宽博士毕业于北京大学，获荷兰代尔夫特理工大学博士学位，在欧洲学术界和工业界从事理论研究与工业实践凡</a:t>
            </a:r>
            <a:r>
              <a:rPr lang="en-US" altLang="zh-CN" sz="2400" dirty="0">
                <a:latin typeface="KaiTi" panose="02010609060101010101" pitchFamily="49" charset="-122"/>
                <a:ea typeface="KaiTi" panose="02010609060101010101" pitchFamily="49" charset="-122"/>
              </a:rPr>
              <a:t>30</a:t>
            </a:r>
            <a:r>
              <a:rPr lang="zh-CN" altLang="en-US" sz="2400" dirty="0">
                <a:latin typeface="KaiTi" panose="02010609060101010101" pitchFamily="49" charset="-122"/>
                <a:ea typeface="KaiTi" panose="02010609060101010101" pitchFamily="49" charset="-122"/>
              </a:rPr>
              <a:t>年。从上世纪</a:t>
            </a:r>
            <a:r>
              <a:rPr lang="en-US" altLang="zh-CN" sz="2400" dirty="0">
                <a:latin typeface="KaiTi" panose="02010609060101010101" pitchFamily="49" charset="-122"/>
                <a:ea typeface="KaiTi" panose="02010609060101010101" pitchFamily="49" charset="-122"/>
              </a:rPr>
              <a:t>90</a:t>
            </a:r>
            <a:r>
              <a:rPr lang="zh-CN" altLang="en-US" sz="2400" dirty="0">
                <a:latin typeface="KaiTi" panose="02010609060101010101" pitchFamily="49" charset="-122"/>
                <a:ea typeface="KaiTi" panose="02010609060101010101" pitchFamily="49" charset="-122"/>
              </a:rPr>
              <a:t>年代初开始，李海宽博士就从事人工智能、动态程序设计与软件复用的学术研究，与荷兰科学家、代尔夫特理工大学教授 </a:t>
            </a:r>
            <a:r>
              <a:rPr lang="en-US" altLang="zh-CN" sz="2400" dirty="0">
                <a:latin typeface="Arial Narrow" panose="020B0606020202030204" pitchFamily="34" charset="0"/>
                <a:ea typeface="KaiTi" panose="02010609060101010101" pitchFamily="49" charset="-122"/>
              </a:rPr>
              <a:t>J. van Katwijk</a:t>
            </a:r>
            <a:r>
              <a:rPr lang="zh-CN" altLang="en-US" sz="2400" dirty="0">
                <a:latin typeface="Arial Narrow" panose="020B0606020202030204" pitchFamily="34" charset="0"/>
                <a:ea typeface="KaiTi" panose="02010609060101010101" pitchFamily="49" charset="-122"/>
              </a:rPr>
              <a:t>、</a:t>
            </a:r>
            <a:r>
              <a:rPr lang="en-US" altLang="zh-CN" sz="2400" dirty="0">
                <a:latin typeface="Arial Narrow" panose="020B0606020202030204" pitchFamily="34" charset="0"/>
                <a:ea typeface="KaiTi" panose="02010609060101010101" pitchFamily="49" charset="-122"/>
              </a:rPr>
              <a:t>M. Looijen</a:t>
            </a:r>
            <a:r>
              <a:rPr lang="zh-CN" altLang="en-US" sz="2400" dirty="0">
                <a:latin typeface="KaiTi" panose="02010609060101010101" pitchFamily="49" charset="-122"/>
                <a:ea typeface="KaiTi" panose="02010609060101010101" pitchFamily="49" charset="-122"/>
              </a:rPr>
              <a:t>和</a:t>
            </a:r>
            <a:r>
              <a:rPr lang="en-US" altLang="zh-CN" sz="2400" dirty="0">
                <a:latin typeface="Arial Narrow" panose="020B0606020202030204" pitchFamily="34" charset="0"/>
                <a:ea typeface="KaiTi" panose="02010609060101010101" pitchFamily="49" charset="-122"/>
              </a:rPr>
              <a:t>H.G. Sol</a:t>
            </a:r>
            <a:r>
              <a:rPr lang="zh-CN" altLang="en-US" sz="2400" dirty="0">
                <a:latin typeface="KaiTi" panose="02010609060101010101" pitchFamily="49" charset="-122"/>
                <a:ea typeface="KaiTi" panose="02010609060101010101" pitchFamily="49" charset="-122"/>
              </a:rPr>
              <a:t>一起提出了大规模软件复用的概念和模型。之后，他在欧洲一家国际知名企业的战略部工作，负责策划软件战略并亲自主持基于机器学习的大型复杂系统重构项目。李海宽博士曾出版大规模软件复用技术相关专著并就所研究的内容多次在国际会议上发表主题演讲。近年来，在欧洲主持多项国际合作研究项目，涉及机器翻译、智能信息处理与跨语言电子商务等，其主要成果与项目核心技术已在荷兰登记注册，拥有自主知识产权。他目前的研究兴趣为大数据时代的软件开发范式（</a:t>
            </a:r>
            <a:r>
              <a:rPr lang="en-US" altLang="zh-CN" sz="2400" dirty="0">
                <a:latin typeface="KaiTi" panose="02010609060101010101" pitchFamily="49" charset="-122"/>
                <a:ea typeface="KaiTi" panose="02010609060101010101" pitchFamily="49" charset="-122"/>
              </a:rPr>
              <a:t>Paradigm)</a:t>
            </a:r>
            <a:r>
              <a:rPr lang="zh-CN" altLang="en-US" sz="2400" dirty="0">
                <a:latin typeface="KaiTi" panose="02010609060101010101" pitchFamily="49" charset="-122"/>
                <a:ea typeface="KaiTi" panose="02010609060101010101" pitchFamily="49" charset="-122"/>
              </a:rPr>
              <a:t>，涉及数据化，智能化，架构化与集约化等</a:t>
            </a:r>
            <a:r>
              <a:rPr lang="en-US" altLang="zh-CN" sz="2400" dirty="0">
                <a:latin typeface="KaiTi" panose="02010609060101010101" pitchFamily="49" charset="-122"/>
                <a:ea typeface="KaiTi" panose="02010609060101010101" pitchFamily="49" charset="-122"/>
              </a:rPr>
              <a:t>-</a:t>
            </a:r>
            <a:r>
              <a:rPr lang="zh-CN" altLang="en-US" sz="2400" dirty="0">
                <a:latin typeface="KaiTi" panose="02010609060101010101" pitchFamily="49" charset="-122"/>
                <a:ea typeface="KaiTi" panose="02010609060101010101" pitchFamily="49" charset="-122"/>
              </a:rPr>
              <a:t>系列软件开发的前沿技术。</a:t>
            </a:r>
          </a:p>
        </p:txBody>
      </p:sp>
      <p:pic>
        <p:nvPicPr>
          <p:cNvPr id="4" name="图片 3"/>
          <p:cNvPicPr>
            <a:picLocks noChangeAspect="1"/>
          </p:cNvPicPr>
          <p:nvPr/>
        </p:nvPicPr>
        <p:blipFill>
          <a:blip r:embed="rId3"/>
          <a:stretch>
            <a:fillRect/>
          </a:stretch>
        </p:blipFill>
        <p:spPr>
          <a:xfrm>
            <a:off x="531812" y="2670484"/>
            <a:ext cx="1182727" cy="1457070"/>
          </a:xfrm>
          <a:prstGeom prst="rect">
            <a:avLst/>
          </a:prstGeom>
        </p:spPr>
      </p:pic>
    </p:spTree>
    <p:extLst>
      <p:ext uri="{BB962C8B-B14F-4D97-AF65-F5344CB8AC3E}">
        <p14:creationId xmlns:p14="http://schemas.microsoft.com/office/powerpoint/2010/main" val="20176796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D57F1E4F-1CFF-5643-939E-217C01CDF565}" type="slidenum">
              <a:rPr lang="en-US" smtClean="0"/>
              <a:pPr/>
              <a:t>31</a:t>
            </a:fld>
            <a:endParaRPr lang="en-US" dirty="0"/>
          </a:p>
        </p:txBody>
      </p:sp>
      <p:sp>
        <p:nvSpPr>
          <p:cNvPr id="5" name="矩形 4"/>
          <p:cNvSpPr/>
          <p:nvPr/>
        </p:nvSpPr>
        <p:spPr>
          <a:xfrm>
            <a:off x="2625855" y="2197290"/>
            <a:ext cx="8931561" cy="2357802"/>
          </a:xfrm>
          <a:prstGeom prst="rect">
            <a:avLst/>
          </a:prstGeom>
          <a:solidFill>
            <a:srgbClr val="766F54"/>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prst="cross"/>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000"/>
            <a:r>
              <a:rPr lang="en-US" altLang="zh-CN" sz="2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Everything in the world is originated from existence. The existence is originated from non-existence." – Lao Tzu 6th Century B.C.</a:t>
            </a:r>
          </a:p>
        </p:txBody>
      </p:sp>
    </p:spTree>
    <p:extLst>
      <p:ext uri="{BB962C8B-B14F-4D97-AF65-F5344CB8AC3E}">
        <p14:creationId xmlns:p14="http://schemas.microsoft.com/office/powerpoint/2010/main" val="29305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69762" y="512462"/>
            <a:ext cx="9116854" cy="1280890"/>
          </a:xfrm>
        </p:spPr>
        <p:txBody>
          <a:bodyPr>
            <a:noAutofit/>
          </a:bodyPr>
          <a:lstStyle/>
          <a:p>
            <a:pPr algn="ctr"/>
            <a:r>
              <a:rPr lang="en-US" altLang="zh-CN" sz="4000" b="1" dirty="0">
                <a:solidFill>
                  <a:srgbClr val="A53010"/>
                </a:solidFill>
                <a:latin typeface="Arial Narrow" panose="020B0606020202030204" pitchFamily="34" charset="0"/>
              </a:rPr>
              <a:t>Software Development Paradigm</a:t>
            </a:r>
            <a:br>
              <a:rPr lang="en-US" altLang="zh-CN" sz="4000" b="1" dirty="0">
                <a:solidFill>
                  <a:srgbClr val="A53010"/>
                </a:solidFill>
                <a:latin typeface="Arial Narrow" panose="020B0606020202030204" pitchFamily="34" charset="0"/>
              </a:rPr>
            </a:br>
            <a:r>
              <a:rPr lang="en-US" altLang="zh-CN" sz="4000" b="1" dirty="0">
                <a:solidFill>
                  <a:srgbClr val="A53010"/>
                </a:solidFill>
                <a:latin typeface="Arial Narrow" panose="020B0606020202030204" pitchFamily="34" charset="0"/>
              </a:rPr>
              <a:t> in the Era of Big Data</a:t>
            </a:r>
            <a:endParaRPr lang="zh-CN" altLang="zh-CN" sz="4000" b="1" dirty="0">
              <a:solidFill>
                <a:srgbClr val="A53010"/>
              </a:solidFill>
              <a:latin typeface="Arial Narrow" panose="020B0606020202030204" pitchFamily="34" charset="0"/>
            </a:endParaRPr>
          </a:p>
        </p:txBody>
      </p:sp>
      <p:sp>
        <p:nvSpPr>
          <p:cNvPr id="4" name="灯片编号占位符 3"/>
          <p:cNvSpPr>
            <a:spLocks noGrp="1"/>
          </p:cNvSpPr>
          <p:nvPr>
            <p:ph type="sldNum" sz="quarter" idx="12"/>
          </p:nvPr>
        </p:nvSpPr>
        <p:spPr/>
        <p:txBody>
          <a:bodyPr/>
          <a:lstStyle/>
          <a:p>
            <a:fld id="{D57F1E4F-1CFF-5643-939E-217C01CDF565}" type="slidenum">
              <a:rPr lang="en-US" smtClean="0"/>
              <a:pPr/>
              <a:t>4</a:t>
            </a:fld>
            <a:endParaRPr lang="en-US" dirty="0"/>
          </a:p>
        </p:txBody>
      </p:sp>
      <p:sp>
        <p:nvSpPr>
          <p:cNvPr id="5" name="矩形 4"/>
          <p:cNvSpPr/>
          <p:nvPr/>
        </p:nvSpPr>
        <p:spPr>
          <a:xfrm>
            <a:off x="1620982" y="1972132"/>
            <a:ext cx="9765634" cy="2014150"/>
          </a:xfrm>
          <a:prstGeom prst="rect">
            <a:avLst/>
          </a:prstGeom>
          <a:solidFill>
            <a:srgbClr val="F0F4E3"/>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2600" b="1" dirty="0">
                <a:solidFill>
                  <a:schemeClr val="tx1"/>
                </a:solidFill>
                <a:latin typeface="Times New Roman" panose="02020603050405020304" pitchFamily="18" charset="0"/>
                <a:cs typeface="Times New Roman" panose="02020603050405020304" pitchFamily="18" charset="0"/>
              </a:rPr>
              <a:t>  </a:t>
            </a:r>
            <a:r>
              <a:rPr lang="en-US" altLang="zh-CN" sz="2600" dirty="0">
                <a:solidFill>
                  <a:schemeClr val="tx1"/>
                </a:solidFill>
                <a:latin typeface="Arial" panose="020B0604020202020204" pitchFamily="34" charset="0"/>
                <a:cs typeface="Arial" panose="020B0604020202020204" pitchFamily="34" charset="0"/>
              </a:rPr>
              <a:t>“The successive transition from one paradigm to another via revolution is the usual developmental pattern of nature science" – Thomas Kuhn 1962 </a:t>
            </a:r>
            <a:r>
              <a:rPr lang="en-US" altLang="zh-CN"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a:t>
            </a:r>
            <a:r>
              <a:rPr lang="zh-CN" altLang="en-US"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通过革命从一种范式到另一种范式的不断转变是自然科学的通常发展模式”</a:t>
            </a:r>
            <a:r>
              <a:rPr lang="en-US" altLang="zh-CN"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a:t>
            </a:r>
            <a:r>
              <a:rPr lang="zh-CN" altLang="en-US"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托马斯</a:t>
            </a:r>
            <a:r>
              <a:rPr lang="en-US" altLang="zh-CN"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a:t>
            </a:r>
            <a:r>
              <a:rPr lang="zh-CN" altLang="en-US" sz="2400" b="1" dirty="0">
                <a:solidFill>
                  <a:schemeClr val="accent6">
                    <a:lumMod val="50000"/>
                  </a:schemeClr>
                </a:solidFill>
                <a:effectLst>
                  <a:outerShdw blurRad="38100" dist="38100" dir="2700000" algn="tl">
                    <a:srgbClr val="000000">
                      <a:alpha val="43137"/>
                    </a:srgbClr>
                  </a:outerShdw>
                </a:effectLst>
                <a:latin typeface="Impact" panose="020B0806030902050204" pitchFamily="34" charset="0"/>
                <a:ea typeface="LiSu" panose="02010509060101010101" pitchFamily="49" charset="-122"/>
              </a:rPr>
              <a:t>库恩</a:t>
            </a:r>
            <a:r>
              <a:rPr lang="zh-CN" altLang="en-US" sz="2600" b="1" dirty="0">
                <a:solidFill>
                  <a:schemeClr val="accent6">
                    <a:lumMod val="50000"/>
                  </a:schemeClr>
                </a:solidFill>
                <a:latin typeface="KaiTi" panose="02010609060101010101" pitchFamily="49" charset="-122"/>
                <a:ea typeface="KaiTi" panose="02010609060101010101" pitchFamily="49" charset="-122"/>
              </a:rPr>
              <a:t>（</a:t>
            </a:r>
            <a:r>
              <a:rPr lang="en-US" altLang="zh-CN" sz="2600" b="1" dirty="0">
                <a:solidFill>
                  <a:schemeClr val="accent6">
                    <a:lumMod val="50000"/>
                  </a:schemeClr>
                </a:solidFill>
                <a:latin typeface="KaiTi" panose="02010609060101010101" pitchFamily="49" charset="-122"/>
                <a:ea typeface="KaiTi" panose="02010609060101010101" pitchFamily="49" charset="-122"/>
              </a:rPr>
              <a:t>1962</a:t>
            </a:r>
            <a:r>
              <a:rPr lang="zh-CN" altLang="en-US" sz="2600" b="1" dirty="0">
                <a:solidFill>
                  <a:schemeClr val="accent6">
                    <a:lumMod val="50000"/>
                  </a:schemeClr>
                </a:solidFill>
                <a:latin typeface="KaiTi" panose="02010609060101010101" pitchFamily="49" charset="-122"/>
                <a:ea typeface="KaiTi" panose="02010609060101010101" pitchFamily="49" charset="-122"/>
              </a:rPr>
              <a:t>）</a:t>
            </a:r>
            <a:endParaRPr lang="en-US" altLang="zh-CN" sz="2600" b="1" dirty="0">
              <a:solidFill>
                <a:schemeClr val="accent6">
                  <a:lumMod val="50000"/>
                </a:schemeClr>
              </a:solidFill>
              <a:latin typeface="KaiTi" panose="02010609060101010101" pitchFamily="49" charset="-122"/>
              <a:ea typeface="KaiTi" panose="02010609060101010101" pitchFamily="49" charset="-122"/>
            </a:endParaRPr>
          </a:p>
        </p:txBody>
      </p:sp>
      <p:sp>
        <p:nvSpPr>
          <p:cNvPr id="8" name="文本框 7"/>
          <p:cNvSpPr txBox="1"/>
          <p:nvPr/>
        </p:nvSpPr>
        <p:spPr>
          <a:xfrm>
            <a:off x="1620982" y="4252657"/>
            <a:ext cx="9765633" cy="2092881"/>
          </a:xfrm>
          <a:prstGeom prst="rect">
            <a:avLst/>
          </a:prstGeom>
          <a:solidFill>
            <a:srgbClr val="EEF3E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cross"/>
          </a:sp3d>
        </p:spPr>
        <p:txBody>
          <a:bodyPr wrap="square" rtlCol="0">
            <a:spAutoFit/>
          </a:bodyPr>
          <a:lstStyle/>
          <a:p>
            <a:r>
              <a:rPr lang="en-US" altLang="zh-CN" sz="2600" b="1"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Paradigm: </a:t>
            </a:r>
            <a:r>
              <a:rPr lang="en-US" altLang="zh-CN" sz="2600" dirty="0">
                <a:latin typeface="Arial" panose="020B0604020202020204" pitchFamily="34" charset="0"/>
                <a:cs typeface="Arial" panose="020B0604020202020204" pitchFamily="34" charset="0"/>
              </a:rPr>
              <a:t>In science and philosophy, a paradigm (/ˈ</a:t>
            </a:r>
            <a:r>
              <a:rPr lang="en-US" altLang="zh-CN" sz="2600" dirty="0" err="1">
                <a:latin typeface="Arial" panose="020B0604020202020204" pitchFamily="34" charset="0"/>
                <a:cs typeface="Arial" panose="020B0604020202020204" pitchFamily="34" charset="0"/>
              </a:rPr>
              <a:t>pærədaɪm</a:t>
            </a:r>
            <a:r>
              <a:rPr lang="en-US" altLang="zh-CN" sz="2600" dirty="0">
                <a:latin typeface="Arial" panose="020B0604020202020204" pitchFamily="34" charset="0"/>
                <a:cs typeface="Arial" panose="020B0604020202020204" pitchFamily="34" charset="0"/>
              </a:rPr>
              <a:t>/) is a distinct set of </a:t>
            </a:r>
            <a:r>
              <a:rPr lang="en-US" altLang="zh-CN" sz="2600" b="1" u="sng"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concepts</a:t>
            </a:r>
            <a:r>
              <a:rPr lang="en-US" altLang="zh-CN" sz="2600" b="1" dirty="0">
                <a:solidFill>
                  <a:srgbClr val="A53010"/>
                </a:solidFill>
                <a:latin typeface="Arial" panose="020B0604020202020204" pitchFamily="34" charset="0"/>
                <a:cs typeface="Arial" panose="020B0604020202020204" pitchFamily="34" charset="0"/>
              </a:rPr>
              <a:t> </a:t>
            </a:r>
            <a:r>
              <a:rPr lang="en-US" altLang="zh-CN" sz="2600" dirty="0">
                <a:latin typeface="Arial" panose="020B0604020202020204" pitchFamily="34" charset="0"/>
                <a:cs typeface="Arial" panose="020B0604020202020204" pitchFamily="34" charset="0"/>
              </a:rPr>
              <a:t>or</a:t>
            </a:r>
            <a:r>
              <a:rPr lang="en-US" altLang="zh-CN" sz="2600" b="1" u="sng" dirty="0">
                <a:solidFill>
                  <a:srgbClr val="A5301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altLang="zh-CN" sz="2600" b="1" u="sng" dirty="0">
                <a:solidFill>
                  <a:schemeClr val="accent6">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thought patterns</a:t>
            </a:r>
            <a:r>
              <a:rPr lang="en-US" altLang="zh-CN" sz="2600" b="1" dirty="0">
                <a:solidFill>
                  <a:schemeClr val="accent6">
                    <a:lumMod val="50000"/>
                  </a:schemeClr>
                </a:solidFill>
                <a:latin typeface="Arial" panose="020B0604020202020204" pitchFamily="34" charset="0"/>
                <a:cs typeface="Arial" panose="020B0604020202020204" pitchFamily="34" charset="0"/>
              </a:rPr>
              <a:t>,</a:t>
            </a:r>
            <a:r>
              <a:rPr lang="en-US" altLang="zh-CN" sz="2600" b="1" dirty="0">
                <a:solidFill>
                  <a:srgbClr val="A53010"/>
                </a:solidFill>
                <a:latin typeface="Arial" panose="020B0604020202020204" pitchFamily="34" charset="0"/>
                <a:cs typeface="Arial" panose="020B0604020202020204" pitchFamily="34" charset="0"/>
              </a:rPr>
              <a:t> </a:t>
            </a:r>
            <a:r>
              <a:rPr lang="en-US" altLang="zh-CN" sz="2600" dirty="0">
                <a:latin typeface="Arial" panose="020B0604020202020204" pitchFamily="34" charset="0"/>
                <a:cs typeface="Arial" panose="020B0604020202020204" pitchFamily="34" charset="0"/>
              </a:rPr>
              <a:t>including </a:t>
            </a:r>
            <a:r>
              <a:rPr lang="en-US" altLang="zh-CN" sz="2600" b="1" dirty="0">
                <a:solidFill>
                  <a:schemeClr val="accent6">
                    <a:lumMod val="50000"/>
                  </a:schemeClr>
                </a:solidFill>
                <a:latin typeface="Arial" panose="020B0604020202020204" pitchFamily="34" charset="0"/>
                <a:cs typeface="Arial" panose="020B0604020202020204" pitchFamily="34" charset="0"/>
              </a:rPr>
              <a:t>theories, research methods,</a:t>
            </a:r>
            <a:r>
              <a:rPr lang="en-US" altLang="zh-CN" sz="2600" b="1" dirty="0">
                <a:solidFill>
                  <a:srgbClr val="A53010"/>
                </a:solidFill>
                <a:latin typeface="Arial" panose="020B0604020202020204" pitchFamily="34" charset="0"/>
                <a:cs typeface="Arial" panose="020B0604020202020204" pitchFamily="34" charset="0"/>
              </a:rPr>
              <a:t> </a:t>
            </a:r>
            <a:r>
              <a:rPr lang="en-US" altLang="zh-CN" sz="2600" b="1" dirty="0">
                <a:solidFill>
                  <a:schemeClr val="accent6">
                    <a:lumMod val="50000"/>
                  </a:schemeClr>
                </a:solidFill>
                <a:latin typeface="Arial" panose="020B0604020202020204" pitchFamily="34" charset="0"/>
                <a:cs typeface="Arial" panose="020B0604020202020204" pitchFamily="34" charset="0"/>
              </a:rPr>
              <a:t>postulates</a:t>
            </a:r>
            <a:r>
              <a:rPr lang="en-US" altLang="zh-CN" sz="2600" b="1" dirty="0">
                <a:solidFill>
                  <a:srgbClr val="A53010"/>
                </a:solidFill>
                <a:latin typeface="Arial" panose="020B0604020202020204" pitchFamily="34" charset="0"/>
                <a:cs typeface="Arial" panose="020B0604020202020204" pitchFamily="34" charset="0"/>
              </a:rPr>
              <a:t> </a:t>
            </a:r>
            <a:r>
              <a:rPr lang="en-US" altLang="zh-CN" sz="2600" i="1" dirty="0">
                <a:latin typeface="Arial" panose="020B0604020202020204" pitchFamily="34" charset="0"/>
                <a:cs typeface="Arial" panose="020B0604020202020204" pitchFamily="34" charset="0"/>
              </a:rPr>
              <a:t>(/hypotheses/) </a:t>
            </a:r>
            <a:r>
              <a:rPr lang="en-US" altLang="zh-CN" sz="2600" dirty="0">
                <a:latin typeface="Arial" panose="020B0604020202020204" pitchFamily="34" charset="0"/>
                <a:cs typeface="Arial" panose="020B0604020202020204" pitchFamily="34" charset="0"/>
              </a:rPr>
              <a:t>and </a:t>
            </a:r>
            <a:r>
              <a:rPr lang="en-US" altLang="zh-CN" sz="2600" b="1" dirty="0">
                <a:solidFill>
                  <a:schemeClr val="accent6">
                    <a:lumMod val="50000"/>
                  </a:schemeClr>
                </a:solidFill>
                <a:latin typeface="Arial" panose="020B0604020202020204" pitchFamily="34" charset="0"/>
                <a:cs typeface="Arial" panose="020B0604020202020204" pitchFamily="34" charset="0"/>
              </a:rPr>
              <a:t>standards</a:t>
            </a:r>
            <a:r>
              <a:rPr lang="en-US" altLang="zh-CN" sz="2600" dirty="0">
                <a:latin typeface="Arial" panose="020B0604020202020204" pitchFamily="34" charset="0"/>
                <a:cs typeface="Arial" panose="020B0604020202020204" pitchFamily="34" charset="0"/>
              </a:rPr>
              <a:t> for what constitutes legitimate contributions to a field. [wiki]</a:t>
            </a:r>
            <a:endParaRPr lang="zh-CN" alt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9876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99838" y="681799"/>
            <a:ext cx="8911687" cy="577090"/>
          </a:xfrm>
        </p:spPr>
        <p:txBody>
          <a:bodyPr>
            <a:noAutofit/>
          </a:bodyPr>
          <a:lstStyle/>
          <a:p>
            <a:r>
              <a:rPr lang="en-US" altLang="zh-CN" b="1" dirty="0">
                <a:solidFill>
                  <a:srgbClr val="A53010"/>
                </a:solidFill>
                <a:ea typeface="STLiti" panose="02010800040101010101" pitchFamily="2" charset="-122"/>
                <a:cs typeface="Arial" panose="020B0604020202020204" pitchFamily="34" charset="0"/>
              </a:rPr>
              <a:t>Abstract</a:t>
            </a:r>
            <a:r>
              <a:rPr lang="en-US" altLang="zh-CN" b="1" dirty="0">
                <a:solidFill>
                  <a:srgbClr val="C00000"/>
                </a:solidFill>
                <a:effectLst>
                  <a:outerShdw blurRad="38100" dist="38100" dir="2700000" algn="tl">
                    <a:srgbClr val="000000">
                      <a:alpha val="43137"/>
                    </a:srgbClr>
                  </a:outerShdw>
                </a:effectLst>
                <a:ea typeface="STLiti" panose="02010800040101010101" pitchFamily="2" charset="-122"/>
                <a:cs typeface="Arial" panose="020B0604020202020204" pitchFamily="34" charset="0"/>
              </a:rPr>
              <a:t> </a:t>
            </a:r>
            <a:r>
              <a:rPr lang="en-US" altLang="zh-CN" sz="3200" dirty="0">
                <a:solidFill>
                  <a:schemeClr val="accent6">
                    <a:lumMod val="50000"/>
                  </a:schemeClr>
                </a:solidFill>
                <a:ea typeface="STLiti" panose="02010800040101010101" pitchFamily="2" charset="-122"/>
                <a:cs typeface="Arial" panose="020B0604020202020204" pitchFamily="34" charset="0"/>
              </a:rPr>
              <a:t>1/2</a:t>
            </a:r>
            <a:endParaRPr lang="zh-CN" altLang="en-US" sz="3200" dirty="0">
              <a:solidFill>
                <a:schemeClr val="accent6">
                  <a:lumMod val="50000"/>
                </a:schemeClr>
              </a:solidFill>
            </a:endParaRPr>
          </a:p>
        </p:txBody>
      </p:sp>
      <p:sp>
        <p:nvSpPr>
          <p:cNvPr id="3" name="内容占位符 2"/>
          <p:cNvSpPr>
            <a:spLocks noGrp="1"/>
          </p:cNvSpPr>
          <p:nvPr>
            <p:ph idx="1"/>
          </p:nvPr>
        </p:nvSpPr>
        <p:spPr>
          <a:xfrm>
            <a:off x="2206752" y="1593046"/>
            <a:ext cx="9297860" cy="4567911"/>
          </a:xfrm>
        </p:spPr>
        <p:txBody>
          <a:bodyPr>
            <a:noAutofit/>
          </a:bodyPr>
          <a:lstStyle/>
          <a:p>
            <a:pPr marL="0" indent="0">
              <a:buNone/>
            </a:pPr>
            <a:r>
              <a:rPr lang="en-US" altLang="zh-CN" sz="2400" dirty="0">
                <a:latin typeface="Arial" panose="020B0604020202020204" pitchFamily="34" charset="0"/>
                <a:cs typeface="Arial" panose="020B0604020202020204" pitchFamily="34" charset="0"/>
              </a:rPr>
              <a:t>The course is designed for students majoring in computer science and software engineering. We will discuss </a:t>
            </a:r>
            <a:r>
              <a:rPr lang="en-US" altLang="zh-CN" sz="2400" dirty="0">
                <a:solidFill>
                  <a:schemeClr val="tx1">
                    <a:lumMod val="85000"/>
                    <a:lumOff val="15000"/>
                  </a:schemeClr>
                </a:solidFill>
                <a:latin typeface="Arial" panose="020B0604020202020204" pitchFamily="34" charset="0"/>
                <a:cs typeface="Arial" panose="020B0604020202020204" pitchFamily="34" charset="0"/>
              </a:rPr>
              <a:t>a set of </a:t>
            </a:r>
            <a:r>
              <a:rPr lang="en-US" altLang="zh-CN" sz="2400" b="1" dirty="0">
                <a:solidFill>
                  <a:srgbClr val="C00000"/>
                </a:solidFill>
                <a:latin typeface="Arial" panose="020B0604020202020204" pitchFamily="34" charset="0"/>
                <a:cs typeface="Arial" panose="020B0604020202020204" pitchFamily="34" charset="0"/>
              </a:rPr>
              <a:t>cutting-edge technologies </a:t>
            </a:r>
            <a:r>
              <a:rPr lang="en-US" altLang="zh-CN" sz="2400" dirty="0">
                <a:latin typeface="Arial" panose="020B0604020202020204" pitchFamily="34" charset="0"/>
                <a:cs typeface="Arial" panose="020B0604020202020204" pitchFamily="34" charset="0"/>
              </a:rPr>
              <a:t>for software development in the era of AI and big data. You will learn the solutions of many difficult problems encountered in software development and maintenance. You will find that many different software technologies actually have a lot of things in common, the solutions of many problems in software engineering can be so simple and even can be done via machine automatically.</a:t>
            </a:r>
          </a:p>
          <a:p>
            <a:pPr marL="0" indent="0">
              <a:buNone/>
            </a:pPr>
            <a:r>
              <a:rPr lang="zh-CN" altLang="en-US" sz="2000" b="1" dirty="0">
                <a:solidFill>
                  <a:schemeClr val="accent6">
                    <a:lumMod val="50000"/>
                  </a:schemeClr>
                </a:solidFill>
                <a:latin typeface="KaiTi" panose="02010609060101010101" pitchFamily="49" charset="-122"/>
                <a:ea typeface="KaiTi" panose="02010609060101010101" pitchFamily="49" charset="-122"/>
              </a:rPr>
              <a:t> 该课程是为计算机科学和软件工程专业的学生设计的。我们将讨论</a:t>
            </a:r>
            <a:r>
              <a:rPr lang="en-US" altLang="zh-CN" sz="2000" b="1" dirty="0">
                <a:solidFill>
                  <a:schemeClr val="accent6">
                    <a:lumMod val="50000"/>
                  </a:schemeClr>
                </a:solidFill>
                <a:latin typeface="KaiTi" panose="02010609060101010101" pitchFamily="49" charset="-122"/>
                <a:ea typeface="KaiTi" panose="02010609060101010101" pitchFamily="49" charset="-122"/>
              </a:rPr>
              <a:t>AI</a:t>
            </a:r>
            <a:r>
              <a:rPr lang="zh-CN" altLang="en-US" sz="2000" b="1" dirty="0">
                <a:solidFill>
                  <a:schemeClr val="accent6">
                    <a:lumMod val="50000"/>
                  </a:schemeClr>
                </a:solidFill>
                <a:latin typeface="KaiTi" panose="02010609060101010101" pitchFamily="49" charset="-122"/>
                <a:ea typeface="KaiTi" panose="02010609060101010101" pitchFamily="49" charset="-122"/>
              </a:rPr>
              <a:t>和大数据时代的一组用于软件开发的前沿技术。您将学习在软件开发和维护中遇到的许多难题的解决方案。 您会发现许多不同的软件技术实际上有很多共同点，软件工程中许多问题的解决方案是如此简单，甚至可以通过机器自动完成。</a:t>
            </a:r>
          </a:p>
        </p:txBody>
      </p:sp>
      <p:sp>
        <p:nvSpPr>
          <p:cNvPr id="4" name="灯片编号占位符 3"/>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561408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83254" y="652017"/>
            <a:ext cx="8233571" cy="636654"/>
          </a:xfrm>
        </p:spPr>
        <p:txBody>
          <a:bodyPr>
            <a:noAutofit/>
          </a:bodyPr>
          <a:lstStyle/>
          <a:p>
            <a:r>
              <a:rPr lang="en-US" altLang="zh-CN" b="1" dirty="0">
                <a:solidFill>
                  <a:srgbClr val="A53010"/>
                </a:solidFill>
                <a:ea typeface="STLiti" panose="02010800040101010101" pitchFamily="2" charset="-122"/>
                <a:cs typeface="Arial" panose="020B0604020202020204" pitchFamily="34" charset="0"/>
              </a:rPr>
              <a:t>Abstract</a:t>
            </a:r>
            <a:r>
              <a:rPr lang="en-US" altLang="zh-CN" dirty="0">
                <a:solidFill>
                  <a:srgbClr val="C00000"/>
                </a:solidFill>
                <a:ea typeface="STLiti" panose="02010800040101010101" pitchFamily="2" charset="-122"/>
                <a:cs typeface="Arial" panose="020B0604020202020204" pitchFamily="34" charset="0"/>
              </a:rPr>
              <a:t> </a:t>
            </a:r>
            <a:r>
              <a:rPr lang="en-US" altLang="zh-CN" sz="2800" dirty="0">
                <a:solidFill>
                  <a:schemeClr val="accent6">
                    <a:lumMod val="50000"/>
                  </a:schemeClr>
                </a:solidFill>
                <a:ea typeface="STLiti" panose="02010800040101010101" pitchFamily="2" charset="-122"/>
                <a:cs typeface="Arial" panose="020B0604020202020204" pitchFamily="34" charset="0"/>
              </a:rPr>
              <a:t>2/2</a:t>
            </a:r>
            <a:endParaRPr lang="zh-CN" altLang="en-US" sz="2800" dirty="0">
              <a:solidFill>
                <a:schemeClr val="accent6">
                  <a:lumMod val="50000"/>
                </a:schemeClr>
              </a:solidFill>
              <a:ea typeface="STLiti" panose="02010800040101010101" pitchFamily="2" charset="-122"/>
              <a:cs typeface="Arial" panose="020B0604020202020204" pitchFamily="34" charset="0"/>
            </a:endParaRPr>
          </a:p>
        </p:txBody>
      </p:sp>
      <p:sp>
        <p:nvSpPr>
          <p:cNvPr id="3" name="内容占位符 2"/>
          <p:cNvSpPr>
            <a:spLocks noGrp="1"/>
          </p:cNvSpPr>
          <p:nvPr>
            <p:ph idx="1"/>
          </p:nvPr>
        </p:nvSpPr>
        <p:spPr>
          <a:xfrm>
            <a:off x="2283254" y="1446180"/>
            <a:ext cx="9277375" cy="5036263"/>
          </a:xfrm>
        </p:spPr>
        <p:txBody>
          <a:bodyPr>
            <a:noAutofit/>
          </a:bodyPr>
          <a:lstStyle/>
          <a:p>
            <a:pPr marL="0" indent="0">
              <a:buNone/>
            </a:pPr>
            <a:r>
              <a:rPr lang="en-US" altLang="zh-CN" sz="2400" dirty="0">
                <a:latin typeface="Arial" panose="020B0604020202020204" pitchFamily="34" charset="0"/>
                <a:cs typeface="Arial" panose="020B0604020202020204" pitchFamily="34" charset="0"/>
              </a:rPr>
              <a:t>During the discussion the lecturer will also introduce his academic research and Industry experience in the same fields. You will find that these so-called cutting-edge areas are not only a bit familiar but also possibly to delve into the key parts of them. This includes </a:t>
            </a:r>
            <a:r>
              <a:rPr lang="en-US" altLang="zh-CN" sz="2400" b="1" dirty="0">
                <a:solidFill>
                  <a:srgbClr val="C00000"/>
                </a:solidFill>
                <a:latin typeface="Arial" panose="020B0604020202020204" pitchFamily="34" charset="0"/>
                <a:cs typeface="Arial" panose="020B0604020202020204" pitchFamily="34" charset="0"/>
              </a:rPr>
              <a:t>collecting</a:t>
            </a:r>
            <a:r>
              <a:rPr lang="en-US" altLang="zh-CN" sz="2400" dirty="0">
                <a:solidFill>
                  <a:srgbClr val="C00000"/>
                </a:solidFill>
                <a:latin typeface="Arial" panose="020B0604020202020204" pitchFamily="34" charset="0"/>
                <a:cs typeface="Arial" panose="020B0604020202020204" pitchFamily="34" charset="0"/>
              </a:rPr>
              <a:t> </a:t>
            </a:r>
            <a:r>
              <a:rPr lang="en-US" altLang="zh-CN" sz="2400" dirty="0">
                <a:latin typeface="Arial" panose="020B0604020202020204" pitchFamily="34" charset="0"/>
                <a:cs typeface="Arial" panose="020B0604020202020204" pitchFamily="34" charset="0"/>
              </a:rPr>
              <a:t>the background knowledge, </a:t>
            </a:r>
            <a:r>
              <a:rPr lang="en-US" altLang="zh-CN" sz="2400" b="1" dirty="0">
                <a:solidFill>
                  <a:srgbClr val="C00000"/>
                </a:solidFill>
                <a:latin typeface="Arial" panose="020B0604020202020204" pitchFamily="34" charset="0"/>
                <a:cs typeface="Arial" panose="020B0604020202020204" pitchFamily="34" charset="0"/>
              </a:rPr>
              <a:t>analyzing</a:t>
            </a:r>
            <a:r>
              <a:rPr lang="en-US" altLang="zh-CN" sz="2400" dirty="0">
                <a:latin typeface="Arial" panose="020B0604020202020204" pitchFamily="34" charset="0"/>
                <a:cs typeface="Arial" panose="020B0604020202020204" pitchFamily="34" charset="0"/>
              </a:rPr>
              <a:t> the research results so far, </a:t>
            </a:r>
            <a:r>
              <a:rPr lang="en-US" altLang="zh-CN" sz="2400" b="1" dirty="0">
                <a:solidFill>
                  <a:srgbClr val="C00000"/>
                </a:solidFill>
                <a:latin typeface="Arial" panose="020B0604020202020204" pitchFamily="34" charset="0"/>
                <a:cs typeface="Arial" panose="020B0604020202020204" pitchFamily="34" charset="0"/>
              </a:rPr>
              <a:t>discovering</a:t>
            </a:r>
            <a:r>
              <a:rPr lang="en-US" altLang="zh-CN" sz="2400" dirty="0">
                <a:latin typeface="Arial" panose="020B0604020202020204" pitchFamily="34" charset="0"/>
                <a:cs typeface="Arial" panose="020B0604020202020204" pitchFamily="34" charset="0"/>
              </a:rPr>
              <a:t> new opportunities and problems, and </a:t>
            </a:r>
            <a:r>
              <a:rPr lang="en-US" altLang="zh-CN" sz="2400" b="1" dirty="0">
                <a:solidFill>
                  <a:srgbClr val="C00000"/>
                </a:solidFill>
                <a:latin typeface="Arial" panose="020B0604020202020204" pitchFamily="34" charset="0"/>
                <a:cs typeface="Arial" panose="020B0604020202020204" pitchFamily="34" charset="0"/>
              </a:rPr>
              <a:t>proposing</a:t>
            </a:r>
            <a:r>
              <a:rPr lang="en-US" altLang="zh-CN" sz="2400" dirty="0">
                <a:latin typeface="Arial" panose="020B0604020202020204" pitchFamily="34" charset="0"/>
                <a:cs typeface="Arial" panose="020B0604020202020204" pitchFamily="34" charset="0"/>
              </a:rPr>
              <a:t> your own coping strategies and solutions.</a:t>
            </a:r>
          </a:p>
          <a:p>
            <a:pPr marL="0" indent="0">
              <a:buNone/>
            </a:pPr>
            <a:r>
              <a:rPr lang="zh-CN" altLang="en-US" b="1" dirty="0">
                <a:solidFill>
                  <a:schemeClr val="accent6">
                    <a:lumMod val="50000"/>
                  </a:schemeClr>
                </a:solidFill>
                <a:latin typeface="KaiTi" panose="02010609060101010101" pitchFamily="49" charset="-122"/>
                <a:ea typeface="KaiTi" panose="02010609060101010101" pitchFamily="49" charset="-122"/>
              </a:rPr>
              <a:t>   你还会发现，只要有独立的想法，写一篇论文并不难。在讨论中，主讲老师还将介绍他在相关领域的学术研究和行业经验。 您会发现这些所谓的前沿领域不仅有点熟悉，而且有可能深入研究它们的关键部分。 这包括收集背景知识，分析迄今为止的研究成果，发现新的机会和问题以及提出自己的应对策略和解决方案。</a:t>
            </a:r>
          </a:p>
        </p:txBody>
      </p:sp>
      <p:sp>
        <p:nvSpPr>
          <p:cNvPr id="4" name="灯片编号占位符 3"/>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3308311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23671" y="554041"/>
            <a:ext cx="8911687" cy="598866"/>
          </a:xfrm>
        </p:spPr>
        <p:txBody>
          <a:bodyPr>
            <a:noAutofit/>
          </a:bodyPr>
          <a:lstStyle/>
          <a:p>
            <a:r>
              <a:rPr lang="en-US" altLang="zh-CN" b="1" dirty="0">
                <a:solidFill>
                  <a:srgbClr val="A53010"/>
                </a:solidFill>
                <a:ea typeface="STLiti" panose="02010800040101010101" pitchFamily="2" charset="-122"/>
                <a:cs typeface="Arial" panose="020B0604020202020204" pitchFamily="34" charset="0"/>
              </a:rPr>
              <a:t>Content</a:t>
            </a:r>
            <a:endParaRPr lang="zh-CN" altLang="en-US" b="1" dirty="0">
              <a:solidFill>
                <a:srgbClr val="A53010"/>
              </a:solidFill>
              <a:ea typeface="STLiti" panose="02010800040101010101" pitchFamily="2" charset="-122"/>
              <a:cs typeface="Arial" panose="020B0604020202020204" pitchFamily="34" charset="0"/>
            </a:endParaRPr>
          </a:p>
        </p:txBody>
      </p:sp>
      <p:sp>
        <p:nvSpPr>
          <p:cNvPr id="3" name="内容占位符 2"/>
          <p:cNvSpPr>
            <a:spLocks noGrp="1"/>
          </p:cNvSpPr>
          <p:nvPr>
            <p:ph idx="1"/>
          </p:nvPr>
        </p:nvSpPr>
        <p:spPr>
          <a:xfrm>
            <a:off x="993114" y="1439057"/>
            <a:ext cx="10972800" cy="4865378"/>
          </a:xfrm>
          <a:ln>
            <a:noFill/>
          </a:ln>
        </p:spPr>
        <p:txBody>
          <a:bodyPr>
            <a:normAutofit/>
          </a:bodyPr>
          <a:lstStyle/>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Very Large-scale Software Reuse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超大规模软件复用</a:t>
            </a:r>
            <a:endParaRPr lang="en-US" altLang="zh-CN" sz="2400" b="1" dirty="0">
              <a:latin typeface="Arial Narrow" panose="020B0606020202030204" pitchFamily="34" charset="0"/>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Very High-Level Programming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超高级程序设计</a:t>
            </a:r>
            <a:endParaRPr lang="en-US" altLang="zh-CN" sz="24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Dynamic Architecture &amp; Dynamic Programming </a:t>
            </a:r>
            <a:r>
              <a:rPr lang="zh-CN" altLang="en-US" sz="2600" b="1" dirty="0">
                <a:latin typeface="LiSu" panose="02010509060101010101" pitchFamily="49" charset="-122"/>
                <a:ea typeface="LiSu" panose="02010509060101010101" pitchFamily="49" charset="-122"/>
                <a:cs typeface="Times New Roman" panose="02020603050405020304" pitchFamily="18" charset="0"/>
              </a:rPr>
              <a:t>动态软件架构与动态程序设计</a:t>
            </a: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Intelligent System Development </a:t>
            </a:r>
            <a:r>
              <a:rPr lang="zh-CN" altLang="en-US" sz="2600" b="1" dirty="0">
                <a:latin typeface="LiSu" panose="02010509060101010101" pitchFamily="49" charset="-122"/>
                <a:ea typeface="LiSu" panose="02010509060101010101" pitchFamily="49" charset="-122"/>
                <a:cs typeface="Times New Roman" panose="02020603050405020304" pitchFamily="18" charset="0"/>
              </a:rPr>
              <a:t>智能系统开发</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Reverse-Forward Software Engineering </a:t>
            </a:r>
            <a:r>
              <a:rPr lang="zh-CN" altLang="en-US" sz="2600" b="1" dirty="0">
                <a:latin typeface="LiSu" panose="02010509060101010101" pitchFamily="49" charset="-122"/>
                <a:ea typeface="LiSu" panose="02010509060101010101" pitchFamily="49" charset="-122"/>
                <a:cs typeface="Times New Roman" panose="02020603050405020304" pitchFamily="18" charset="0"/>
              </a:rPr>
              <a:t>逆正向软件工程</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Software Architecture-Theory and Challenge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软件架构的理论与挑战</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System Complexity-Problem</a:t>
            </a:r>
            <a:r>
              <a:rPr lang="zh-CN" altLang="en-US" sz="2400" b="1" dirty="0">
                <a:latin typeface="Arial Narrow" panose="020B0606020202030204" pitchFamily="34" charset="0"/>
                <a:cs typeface="Times New Roman" panose="02020603050405020304" pitchFamily="18" charset="0"/>
              </a:rPr>
              <a:t> </a:t>
            </a:r>
            <a:r>
              <a:rPr lang="en-US" altLang="zh-CN" sz="2400" b="1" dirty="0">
                <a:latin typeface="Arial Narrow" panose="020B0606020202030204" pitchFamily="34" charset="0"/>
                <a:cs typeface="Times New Roman" panose="02020603050405020304" pitchFamily="18" charset="0"/>
              </a:rPr>
              <a:t>and Solution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软件系统复杂性</a:t>
            </a:r>
            <a:r>
              <a:rPr lang="en-US" altLang="zh-CN" sz="2600" b="1" dirty="0">
                <a:latin typeface="LiSu" panose="02010509060101010101" pitchFamily="49" charset="-122"/>
                <a:ea typeface="LiSu" panose="02010509060101010101" pitchFamily="49" charset="-122"/>
                <a:cs typeface="Times New Roman" panose="02020603050405020304" pitchFamily="18" charset="0"/>
              </a:rPr>
              <a:t>-</a:t>
            </a:r>
            <a:r>
              <a:rPr lang="zh-CN" altLang="en-US" sz="2600" b="1" dirty="0">
                <a:latin typeface="LiSu" panose="02010509060101010101" pitchFamily="49" charset="-122"/>
                <a:ea typeface="LiSu" panose="02010509060101010101" pitchFamily="49" charset="-122"/>
                <a:cs typeface="Times New Roman" panose="02020603050405020304" pitchFamily="18" charset="0"/>
              </a:rPr>
              <a:t>问题与解决方案</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Relation-Oriented Software Architecture</a:t>
            </a:r>
            <a:r>
              <a:rPr lang="zh-CN" altLang="en-US" sz="2400" b="1" dirty="0">
                <a:latin typeface="Arial Narrow" panose="020B0606020202030204" pitchFamily="34" charset="0"/>
                <a:cs typeface="Times New Roman" panose="02020603050405020304" pitchFamily="18" charset="0"/>
              </a:rPr>
              <a:t>（</a:t>
            </a:r>
            <a:r>
              <a:rPr lang="en-US" altLang="zh-CN" sz="2400" b="1" dirty="0">
                <a:latin typeface="Arial Narrow" panose="020B0606020202030204" pitchFamily="34" charset="0"/>
                <a:cs typeface="Times New Roman" panose="02020603050405020304" pitchFamily="18" charset="0"/>
              </a:rPr>
              <a:t>ROA)</a:t>
            </a:r>
            <a:r>
              <a:rPr lang="zh-CN" altLang="en-US" sz="2400" b="1" dirty="0">
                <a:latin typeface="Arial Narrow" panose="020B0606020202030204" pitchFamily="34" charset="0"/>
                <a:cs typeface="Times New Roman" panose="02020603050405020304" pitchFamily="18" charset="0"/>
              </a:rPr>
              <a:t> </a:t>
            </a:r>
            <a:r>
              <a:rPr lang="zh-CN" altLang="en-US" sz="2600" b="1" dirty="0">
                <a:latin typeface="LiSu" panose="02010509060101010101" pitchFamily="49" charset="-122"/>
                <a:ea typeface="LiSu" panose="02010509060101010101" pitchFamily="49" charset="-122"/>
                <a:cs typeface="Times New Roman" panose="02020603050405020304" pitchFamily="18" charset="0"/>
              </a:rPr>
              <a:t>面向关系的软件架构</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Automatic</a:t>
            </a:r>
            <a:r>
              <a:rPr lang="zh-CN" altLang="en-US" sz="2400" b="1" dirty="0">
                <a:latin typeface="Arial Narrow" panose="020B0606020202030204" pitchFamily="34" charset="0"/>
                <a:cs typeface="Times New Roman" panose="02020603050405020304" pitchFamily="18" charset="0"/>
              </a:rPr>
              <a:t> </a:t>
            </a:r>
            <a:r>
              <a:rPr lang="en-US" altLang="zh-CN" sz="2400" b="1" dirty="0">
                <a:latin typeface="Arial Narrow" panose="020B0606020202030204" pitchFamily="34" charset="0"/>
                <a:cs typeface="Times New Roman" panose="02020603050405020304" pitchFamily="18" charset="0"/>
              </a:rPr>
              <a:t>Architecting &amp; Re-architecting</a:t>
            </a:r>
            <a:r>
              <a:rPr lang="zh-CN" altLang="en-US" sz="2400" b="1" dirty="0">
                <a:latin typeface="Arial Narrow" panose="020B0606020202030204" pitchFamily="34" charset="0"/>
                <a:cs typeface="Times New Roman" panose="02020603050405020304" pitchFamily="18" charset="0"/>
              </a:rPr>
              <a:t>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软件自动重架构技术</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a:p>
            <a:pPr marL="457200" indent="-457200">
              <a:spcBef>
                <a:spcPts val="600"/>
              </a:spcBef>
              <a:buFont typeface="+mj-lt"/>
              <a:buAutoNum type="arabicPeriod"/>
            </a:pPr>
            <a:r>
              <a:rPr lang="en-US" altLang="zh-CN" sz="2400" b="1" dirty="0">
                <a:latin typeface="Arial Narrow" panose="020B0606020202030204" pitchFamily="34" charset="0"/>
                <a:cs typeface="Times New Roman" panose="02020603050405020304" pitchFamily="18" charset="0"/>
              </a:rPr>
              <a:t>Intensive Software Development </a:t>
            </a:r>
            <a:r>
              <a:rPr lang="zh-CN" altLang="en-US" sz="2600" b="1" dirty="0">
                <a:latin typeface="LiSu" panose="02010509060101010101" pitchFamily="49" charset="-122"/>
                <a:ea typeface="LiSu" panose="02010509060101010101" pitchFamily="49" charset="-122"/>
                <a:cs typeface="Times New Roman" panose="02020603050405020304" pitchFamily="18" charset="0"/>
              </a:rPr>
              <a:t>软件的集约化生产</a:t>
            </a:r>
            <a:endParaRPr lang="en-US" altLang="zh-CN" sz="2600" b="1" dirty="0">
              <a:latin typeface="LiSu" panose="02010509060101010101" pitchFamily="49" charset="-122"/>
              <a:ea typeface="LiSu" panose="02010509060101010101" pitchFamily="49" charset="-122"/>
              <a:cs typeface="Times New Roman" panose="02020603050405020304" pitchFamily="18" charset="0"/>
            </a:endParaRPr>
          </a:p>
        </p:txBody>
      </p:sp>
      <p:sp>
        <p:nvSpPr>
          <p:cNvPr id="4" name="灯片编号占位符 3"/>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249798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1B6CB-20F3-0586-F564-E5A8926D8DD5}"/>
              </a:ext>
            </a:extLst>
          </p:cNvPr>
          <p:cNvSpPr>
            <a:spLocks noGrp="1"/>
          </p:cNvSpPr>
          <p:nvPr>
            <p:ph type="title"/>
          </p:nvPr>
        </p:nvSpPr>
        <p:spPr>
          <a:xfrm>
            <a:off x="2139424" y="624110"/>
            <a:ext cx="8911687" cy="1280890"/>
          </a:xfrm>
        </p:spPr>
        <p:txBody>
          <a:bodyPr>
            <a:normAutofit fontScale="90000"/>
          </a:bodyPr>
          <a:lstStyle/>
          <a:p>
            <a:r>
              <a:rPr lang="en-US" b="1" dirty="0">
                <a:effectLst>
                  <a:outerShdw blurRad="38100" dist="38100" dir="2700000" algn="tl">
                    <a:srgbClr val="000000">
                      <a:alpha val="43137"/>
                    </a:srgbClr>
                  </a:outerShdw>
                </a:effectLst>
              </a:rPr>
              <a:t>Chapter 1 </a:t>
            </a:r>
            <a:br>
              <a:rPr lang="en-US" b="1" dirty="0">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Very-Large-Scale Software Reuse </a:t>
            </a:r>
            <a:br>
              <a:rPr lang="en-US" dirty="0"/>
            </a:br>
            <a:endParaRPr lang="LID4096" dirty="0"/>
          </a:p>
        </p:txBody>
      </p:sp>
      <p:sp>
        <p:nvSpPr>
          <p:cNvPr id="3" name="Content Placeholder 2">
            <a:extLst>
              <a:ext uri="{FF2B5EF4-FFF2-40B4-BE49-F238E27FC236}">
                <a16:creationId xmlns:a16="http://schemas.microsoft.com/office/drawing/2014/main" id="{6C92FDEB-D0BC-469C-FA61-F6498562EA48}"/>
              </a:ext>
            </a:extLst>
          </p:cNvPr>
          <p:cNvSpPr>
            <a:spLocks noGrp="1"/>
          </p:cNvSpPr>
          <p:nvPr>
            <p:ph idx="1"/>
          </p:nvPr>
        </p:nvSpPr>
        <p:spPr>
          <a:xfrm>
            <a:off x="2139424" y="1905000"/>
            <a:ext cx="9818687" cy="4533900"/>
          </a:xfrm>
        </p:spPr>
        <p:txBody>
          <a:bodyPr>
            <a:normAutofit/>
          </a:bodyPr>
          <a:lstStyle/>
          <a:p>
            <a:pPr marL="0" indent="0">
              <a:buNone/>
            </a:pPr>
            <a:r>
              <a:rPr lang="en-US" sz="2000" b="1" dirty="0">
                <a:solidFill>
                  <a:srgbClr val="C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Description: </a:t>
            </a:r>
            <a:r>
              <a:rPr lang="en-US" sz="2000" b="1" dirty="0">
                <a:latin typeface="Arial" panose="020B0604020202020204" pitchFamily="34" charset="0"/>
                <a:cs typeface="Arial" panose="020B0604020202020204" pitchFamily="34" charset="0"/>
              </a:rPr>
              <a:t>The shift from </a:t>
            </a:r>
            <a:r>
              <a:rPr lang="en-US" sz="2000" b="1" i="1" dirty="0">
                <a:solidFill>
                  <a:srgbClr val="C00000"/>
                </a:solidFill>
                <a:latin typeface="Arial" panose="020B0604020202020204" pitchFamily="34" charset="0"/>
                <a:cs typeface="Arial" panose="020B0604020202020204" pitchFamily="34" charset="0"/>
              </a:rPr>
              <a:t>small-scale</a:t>
            </a:r>
            <a:r>
              <a:rPr lang="en-US" sz="2000" b="1" dirty="0">
                <a:latin typeface="Arial" panose="020B0604020202020204" pitchFamily="34" charset="0"/>
                <a:cs typeface="Arial" panose="020B0604020202020204" pitchFamily="34" charset="0"/>
              </a:rPr>
              <a:t> to </a:t>
            </a:r>
            <a:r>
              <a:rPr lang="en-US" sz="2000" b="1" i="1" dirty="0">
                <a:solidFill>
                  <a:srgbClr val="C00000"/>
                </a:solidFill>
                <a:latin typeface="Arial" panose="020B0604020202020204" pitchFamily="34" charset="0"/>
                <a:cs typeface="Arial" panose="020B0604020202020204" pitchFamily="34" charset="0"/>
              </a:rPr>
              <a:t>large-scale software reuse </a:t>
            </a:r>
            <a:r>
              <a:rPr lang="en-US" sz="2000" b="1" dirty="0">
                <a:latin typeface="Arial" panose="020B0604020202020204" pitchFamily="34" charset="0"/>
                <a:cs typeface="Arial" panose="020B0604020202020204" pitchFamily="34" charset="0"/>
              </a:rPr>
              <a:t>has improved the efficiency and quality of software development by orders of magnitude; the shift from large-scale to </a:t>
            </a:r>
            <a:r>
              <a:rPr lang="en-US" sz="2000" b="1" i="1" dirty="0">
                <a:solidFill>
                  <a:srgbClr val="C00000"/>
                </a:solidFill>
                <a:latin typeface="Arial" panose="020B0604020202020204" pitchFamily="34" charset="0"/>
                <a:cs typeface="Arial" panose="020B0604020202020204" pitchFamily="34" charset="0"/>
              </a:rPr>
              <a:t>very-large-scale</a:t>
            </a:r>
            <a:r>
              <a:rPr lang="en-US" sz="2000" b="1" dirty="0">
                <a:latin typeface="Arial" panose="020B0604020202020204" pitchFamily="34" charset="0"/>
                <a:cs typeface="Arial" panose="020B0604020202020204" pitchFamily="34" charset="0"/>
              </a:rPr>
              <a:t> software reuse will reform software production from traditional workshop to industrial production.</a:t>
            </a:r>
          </a:p>
          <a:p>
            <a:pPr marL="0" indent="0">
              <a:buNone/>
            </a:pPr>
            <a:r>
              <a:rPr lang="en-US" sz="2000" b="1" dirty="0">
                <a:latin typeface="Arial" panose="020B0604020202020204" pitchFamily="34" charset="0"/>
                <a:cs typeface="Arial" panose="020B0604020202020204" pitchFamily="34" charset="0"/>
              </a:rPr>
              <a:t>1.1 Software Era</a:t>
            </a:r>
          </a:p>
          <a:p>
            <a:pPr marL="0" indent="0">
              <a:buNone/>
            </a:pPr>
            <a:r>
              <a:rPr lang="en-US" sz="2000" b="1" dirty="0">
                <a:latin typeface="Arial" panose="020B0604020202020204" pitchFamily="34" charset="0"/>
                <a:cs typeface="Arial" panose="020B0604020202020204" pitchFamily="34" charset="0"/>
              </a:rPr>
              <a:t>1.2 Software as Data </a:t>
            </a:r>
          </a:p>
          <a:p>
            <a:pPr marL="0" indent="0">
              <a:buNone/>
            </a:pPr>
            <a:r>
              <a:rPr lang="en-US" sz="2000" b="1" dirty="0">
                <a:latin typeface="Arial" panose="020B0604020202020204" pitchFamily="34" charset="0"/>
                <a:cs typeface="Arial" panose="020B0604020202020204" pitchFamily="34" charset="0"/>
              </a:rPr>
              <a:t>1.3 Software Resources = Static Resources + Active Resources</a:t>
            </a:r>
          </a:p>
          <a:p>
            <a:pPr marL="0" indent="0">
              <a:buNone/>
            </a:pPr>
            <a:r>
              <a:rPr lang="en-US" sz="2000" b="1" dirty="0">
                <a:latin typeface="Arial" panose="020B0604020202020204" pitchFamily="34" charset="0"/>
                <a:cs typeface="Arial" panose="020B0604020202020204" pitchFamily="34" charset="0"/>
              </a:rPr>
              <a:t>1.4 Large-Scale Software Reuse</a:t>
            </a:r>
          </a:p>
          <a:p>
            <a:pPr marL="0" indent="0">
              <a:buNone/>
            </a:pPr>
            <a:r>
              <a:rPr lang="en-US" sz="2000" b="1" dirty="0">
                <a:latin typeface="Arial" panose="020B0604020202020204" pitchFamily="34" charset="0"/>
                <a:cs typeface="Arial" panose="020B0604020202020204" pitchFamily="34" charset="0"/>
              </a:rPr>
              <a:t>1.5 Very Large-Scale Software Reuse</a:t>
            </a:r>
          </a:p>
          <a:p>
            <a:pPr marL="0" indent="0">
              <a:buNone/>
            </a:pPr>
            <a:r>
              <a:rPr lang="en-US" sz="2000" b="1" dirty="0">
                <a:latin typeface="Arial" panose="020B0604020202020204" pitchFamily="34" charset="0"/>
                <a:cs typeface="Arial" panose="020B0604020202020204" pitchFamily="34" charset="0"/>
              </a:rPr>
              <a:t>1.6 Global Software Resources Management and Application</a:t>
            </a:r>
          </a:p>
          <a:p>
            <a:pPr marL="0" indent="0">
              <a:buNone/>
            </a:pPr>
            <a:r>
              <a:rPr lang="en-US" sz="2000" b="1" dirty="0">
                <a:latin typeface="Arial" panose="020B0604020202020204" pitchFamily="34" charset="0"/>
                <a:cs typeface="Arial" panose="020B0604020202020204" pitchFamily="34" charset="0"/>
              </a:rPr>
              <a:t>1.7 Reverse-Forward Software Engineering</a:t>
            </a:r>
          </a:p>
          <a:p>
            <a:endParaRPr lang="LID4096" dirty="0"/>
          </a:p>
        </p:txBody>
      </p:sp>
      <p:sp>
        <p:nvSpPr>
          <p:cNvPr id="4" name="Slide Number Placeholder 3">
            <a:extLst>
              <a:ext uri="{FF2B5EF4-FFF2-40B4-BE49-F238E27FC236}">
                <a16:creationId xmlns:a16="http://schemas.microsoft.com/office/drawing/2014/main" id="{D09A9443-1E02-63F3-4724-12A607560C42}"/>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426297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A7E9F-2611-A265-F913-C75631BC9E46}"/>
              </a:ext>
            </a:extLst>
          </p:cNvPr>
          <p:cNvSpPr>
            <a:spLocks noGrp="1"/>
          </p:cNvSpPr>
          <p:nvPr>
            <p:ph type="title"/>
          </p:nvPr>
        </p:nvSpPr>
        <p:spPr/>
        <p:txBody>
          <a:bodyPr>
            <a:normAutofit/>
          </a:bodyPr>
          <a:lstStyle/>
          <a:p>
            <a:r>
              <a:rPr lang="en-US" b="1" dirty="0">
                <a:solidFill>
                  <a:schemeClr val="tx2">
                    <a:lumMod val="75000"/>
                  </a:schemeClr>
                </a:solidFill>
              </a:rPr>
              <a:t>Q&amp;A: </a:t>
            </a:r>
            <a:r>
              <a:rPr lang="en-US" b="1" dirty="0">
                <a:solidFill>
                  <a:srgbClr val="002060"/>
                </a:solidFill>
                <a:effectLst>
                  <a:outerShdw blurRad="38100" dist="38100" dir="2700000" algn="tl">
                    <a:srgbClr val="000000">
                      <a:alpha val="43137"/>
                    </a:srgbClr>
                  </a:outerShdw>
                </a:effectLst>
              </a:rPr>
              <a:t>Chapter 1 </a:t>
            </a:r>
            <a:br>
              <a:rPr lang="en-US" b="1" dirty="0">
                <a:solidFill>
                  <a:srgbClr val="002060"/>
                </a:solidFill>
                <a:effectLst>
                  <a:outerShdw blurRad="38100" dist="38100" dir="2700000" algn="tl">
                    <a:srgbClr val="000000">
                      <a:alpha val="43137"/>
                    </a:srgbClr>
                  </a:outerShdw>
                </a:effectLst>
              </a:rPr>
            </a:br>
            <a:r>
              <a:rPr lang="en-US" b="1" dirty="0">
                <a:solidFill>
                  <a:srgbClr val="C00000"/>
                </a:solidFill>
                <a:effectLst>
                  <a:outerShdw blurRad="38100" dist="38100" dir="2700000" algn="tl">
                    <a:srgbClr val="000000">
                      <a:alpha val="43137"/>
                    </a:srgbClr>
                  </a:outerShdw>
                </a:effectLst>
              </a:rPr>
              <a:t>Very-Large-Scale Software Reuse </a:t>
            </a:r>
            <a:endParaRPr lang="LID4096" dirty="0"/>
          </a:p>
        </p:txBody>
      </p:sp>
      <p:sp>
        <p:nvSpPr>
          <p:cNvPr id="3" name="Content Placeholder 2">
            <a:extLst>
              <a:ext uri="{FF2B5EF4-FFF2-40B4-BE49-F238E27FC236}">
                <a16:creationId xmlns:a16="http://schemas.microsoft.com/office/drawing/2014/main" id="{1B4A8C0C-5E44-435A-9331-DC238FCB7509}"/>
              </a:ext>
            </a:extLst>
          </p:cNvPr>
          <p:cNvSpPr>
            <a:spLocks noGrp="1"/>
          </p:cNvSpPr>
          <p:nvPr>
            <p:ph idx="1"/>
          </p:nvPr>
        </p:nvSpPr>
        <p:spPr>
          <a:xfrm>
            <a:off x="2002971" y="2090057"/>
            <a:ext cx="9316584" cy="4332514"/>
          </a:xfrm>
        </p:spPr>
        <p:txBody>
          <a:bodyPr>
            <a:normAutofit/>
          </a:bodyPr>
          <a:lstStyle/>
          <a:p>
            <a:pPr>
              <a:buFont typeface="+mj-lt"/>
              <a:buAutoNum type="arabicPeriod"/>
            </a:pPr>
            <a:r>
              <a:rPr lang="en-US" sz="2400" b="1" dirty="0">
                <a:latin typeface="Arial" panose="020B0604020202020204" pitchFamily="34" charset="0"/>
                <a:cs typeface="Arial" panose="020B0604020202020204" pitchFamily="34" charset="0"/>
              </a:rPr>
              <a:t>What is the impact of the shift from small-scale to large-scale software reuse on software development?</a:t>
            </a:r>
          </a:p>
          <a:p>
            <a:pPr>
              <a:buFont typeface="+mj-lt"/>
              <a:buAutoNum type="arabicPeriod"/>
            </a:pPr>
            <a:r>
              <a:rPr lang="en-US" sz="2400" b="1" dirty="0">
                <a:latin typeface="Arial" panose="020B0604020202020204" pitchFamily="34" charset="0"/>
                <a:cs typeface="Arial" panose="020B0604020202020204" pitchFamily="34" charset="0"/>
              </a:rPr>
              <a:t>How does the shift towards very-large-scale software reuse differ from the previous shift towards large-scale reuse?</a:t>
            </a:r>
          </a:p>
          <a:p>
            <a:pPr>
              <a:buFont typeface="+mj-lt"/>
              <a:buAutoNum type="arabicPeriod"/>
            </a:pPr>
            <a:r>
              <a:rPr lang="en-US" sz="2400" b="1" dirty="0">
                <a:latin typeface="Arial" panose="020B0604020202020204" pitchFamily="34" charset="0"/>
                <a:cs typeface="Arial" panose="020B0604020202020204" pitchFamily="34" charset="0"/>
              </a:rPr>
              <a:t>What are the potential implications of very-large-scale software reuse for software production?</a:t>
            </a:r>
          </a:p>
          <a:p>
            <a:pPr>
              <a:buFont typeface="+mj-lt"/>
              <a:buAutoNum type="arabicPeriod"/>
            </a:pPr>
            <a:r>
              <a:rPr lang="en-US" sz="2400" b="1" dirty="0">
                <a:latin typeface="Arial" panose="020B0604020202020204" pitchFamily="34" charset="0"/>
                <a:cs typeface="Arial" panose="020B0604020202020204" pitchFamily="34" charset="0"/>
              </a:rPr>
              <a:t>How do static and active resources contribute to software resources?</a:t>
            </a:r>
          </a:p>
          <a:p>
            <a:pPr>
              <a:buFont typeface="+mj-lt"/>
              <a:buAutoNum type="arabicPeriod"/>
            </a:pPr>
            <a:r>
              <a:rPr lang="en-US" sz="2400" b="1" dirty="0">
                <a:latin typeface="Arial" panose="020B0604020202020204" pitchFamily="34" charset="0"/>
                <a:cs typeface="Arial" panose="020B0604020202020204" pitchFamily="34" charset="0"/>
              </a:rPr>
              <a:t>What is reverse-forward software engineering and how does it relate to software reuse?</a:t>
            </a:r>
            <a:endParaRPr lang="LID4096" sz="2400" b="1"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7C22441B-D31D-07A4-CF50-60AB65720A7E}"/>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6337048"/>
      </p:ext>
    </p:extLst>
  </p:cSld>
  <p:clrMapOvr>
    <a:masterClrMapping/>
  </p:clrMapOvr>
</p:sld>
</file>

<file path=ppt/theme/theme1.xml><?xml version="1.0" encoding="utf-8"?>
<a:theme xmlns:a="http://schemas.openxmlformats.org/drawingml/2006/main" name="1_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3645</Words>
  <Application>Microsoft Office PowerPoint</Application>
  <PresentationFormat>Widescreen</PresentationFormat>
  <Paragraphs>274</Paragraphs>
  <Slides>31</Slides>
  <Notes>21</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31</vt:i4>
      </vt:variant>
    </vt:vector>
  </HeadingPairs>
  <TitlesOfParts>
    <vt:vector size="49" baseType="lpstr">
      <vt:lpstr>KaiTi</vt:lpstr>
      <vt:lpstr>LiSu</vt:lpstr>
      <vt:lpstr>SketchFlow Print</vt:lpstr>
      <vt:lpstr>STKaiti</vt:lpstr>
      <vt:lpstr>STLiti</vt:lpstr>
      <vt:lpstr>Arial</vt:lpstr>
      <vt:lpstr>Arial Black</vt:lpstr>
      <vt:lpstr>Arial Narrow</vt:lpstr>
      <vt:lpstr>Calibri</vt:lpstr>
      <vt:lpstr>Century Gothic</vt:lpstr>
      <vt:lpstr>Forte</vt:lpstr>
      <vt:lpstr>Impact</vt:lpstr>
      <vt:lpstr>Tahoma</vt:lpstr>
      <vt:lpstr>Times New Roman</vt:lpstr>
      <vt:lpstr>Wingdings</vt:lpstr>
      <vt:lpstr>Wingdings 3</vt:lpstr>
      <vt:lpstr>1_丝状</vt:lpstr>
      <vt:lpstr>丝状</vt:lpstr>
      <vt:lpstr>            Software Development Paradigm Datafication, Intelligence, Architecturalization and Intensification (DIAI) 软件开发的模式和技术 数据化,智能化,架构化和集约化</vt:lpstr>
      <vt:lpstr>About Author</vt:lpstr>
      <vt:lpstr>Introduction to the Netherlands </vt:lpstr>
      <vt:lpstr>Software Development Paradigm  in the Era of Big Data</vt:lpstr>
      <vt:lpstr>Abstract 1/2</vt:lpstr>
      <vt:lpstr>Abstract 2/2</vt:lpstr>
      <vt:lpstr>Content</vt:lpstr>
      <vt:lpstr>Chapter 1  Very-Large-Scale Software Reuse  </vt:lpstr>
      <vt:lpstr>Q&amp;A: Chapter 1  Very-Large-Scale Software Reuse </vt:lpstr>
      <vt:lpstr>Chapter 2  Very High-Level Programming  </vt:lpstr>
      <vt:lpstr>Q&amp;A：Chapter 2  Very High-Level Programming</vt:lpstr>
      <vt:lpstr>Chapter 3  Dynamic Architecture &amp; Dynamic Programming  </vt:lpstr>
      <vt:lpstr>Q&amp;A: Chapter 3  Dynamic Architecture &amp; Dynamic Programming</vt:lpstr>
      <vt:lpstr>Chapter 4  System Complexity: Problem &amp; Solutions  </vt:lpstr>
      <vt:lpstr>Q&amp;A: Chapter 4  System Complexity: Problem &amp; Solutions  </vt:lpstr>
      <vt:lpstr>Chapter 5  Software Architecture: Theory &amp; Challenges  </vt:lpstr>
      <vt:lpstr>Q&amp;A: Chapter 5  Software Architecture: Theory &amp; Challenges  </vt:lpstr>
      <vt:lpstr>Chapter 6  Relation-Oriented Software Architecture (ROA) </vt:lpstr>
      <vt:lpstr>Q&amp;A: Chapter 6  Relation-Oriented Software Architecture (ROA) </vt:lpstr>
      <vt:lpstr>Chapter 7  Learning-Based Automatic System Re-architecting</vt:lpstr>
      <vt:lpstr>Q&amp;A: Chapter 7  Learning-Based Automatic System Re-architecting</vt:lpstr>
      <vt:lpstr>Chapter 8  Intensive Software Development  </vt:lpstr>
      <vt:lpstr>Q&amp;A: Chapter 8  Intensive Software Development</vt:lpstr>
      <vt:lpstr>Concepts 1/3</vt:lpstr>
      <vt:lpstr>Concepts 2/3</vt:lpstr>
      <vt:lpstr>Concepts 3/3</vt:lpstr>
      <vt:lpstr>PowerPoint Presentation</vt:lpstr>
      <vt:lpstr>Q&amp;A： Software Development Paradigm</vt:lpstr>
      <vt:lpstr>About Author</vt:lpstr>
      <vt:lpstr>关于作者</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 Paradigm in the Era of Big Data</dc:title>
  <dc:creator>廖峭</dc:creator>
  <cp:lastModifiedBy>Li Haikuan</cp:lastModifiedBy>
  <cp:revision>1814</cp:revision>
  <dcterms:created xsi:type="dcterms:W3CDTF">2016-06-24T12:48:39Z</dcterms:created>
  <dcterms:modified xsi:type="dcterms:W3CDTF">2023-03-19T10:01:20Z</dcterms:modified>
</cp:coreProperties>
</file>